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1.xml" ContentType="application/vnd.openxmlformats-officedocument.drawingml.chart+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rts/chart2.xml" ContentType="application/vnd.openxmlformats-officedocument.drawingml.chart+xml"/>
  <Override PartName="/ppt/notesSlides/notesSlide13.xml" ContentType="application/vnd.openxmlformats-officedocument.presentationml.notesSlide+xml"/>
  <Override PartName="/ppt/charts/chart3.xml" ContentType="application/vnd.openxmlformats-officedocument.drawingml.chart+xml"/>
  <Override PartName="/ppt/notesSlides/notesSlide14.xml" ContentType="application/vnd.openxmlformats-officedocument.presentationml.notesSlide+xml"/>
  <Override PartName="/ppt/charts/chart4.xml" ContentType="application/vnd.openxmlformats-officedocument.drawingml.chart+xml"/>
  <Override PartName="/ppt/notesSlides/notesSlide15.xml" ContentType="application/vnd.openxmlformats-officedocument.presentationml.notesSlide+xml"/>
  <Override PartName="/ppt/charts/chart5.xml" ContentType="application/vnd.openxmlformats-officedocument.drawingml.chart+xml"/>
  <Override PartName="/ppt/notesSlides/notesSlide16.xml" ContentType="application/vnd.openxmlformats-officedocument.presentationml.notesSlide+xml"/>
  <Override PartName="/ppt/charts/chart6.xml" ContentType="application/vnd.openxmlformats-officedocument.drawingml.chart+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61" r:id="rId1"/>
  </p:sldMasterIdLst>
  <p:notesMasterIdLst>
    <p:notesMasterId r:id="rId21"/>
  </p:notesMasterIdLst>
  <p:handoutMasterIdLst>
    <p:handoutMasterId r:id="rId22"/>
  </p:handoutMasterIdLst>
  <p:sldIdLst>
    <p:sldId id="578" r:id="rId2"/>
    <p:sldId id="554" r:id="rId3"/>
    <p:sldId id="571" r:id="rId4"/>
    <p:sldId id="568" r:id="rId5"/>
    <p:sldId id="563" r:id="rId6"/>
    <p:sldId id="580" r:id="rId7"/>
    <p:sldId id="581" r:id="rId8"/>
    <p:sldId id="583" r:id="rId9"/>
    <p:sldId id="569" r:id="rId10"/>
    <p:sldId id="582" r:id="rId11"/>
    <p:sldId id="562" r:id="rId12"/>
    <p:sldId id="535" r:id="rId13"/>
    <p:sldId id="560" r:id="rId14"/>
    <p:sldId id="561" r:id="rId15"/>
    <p:sldId id="559" r:id="rId16"/>
    <p:sldId id="536" r:id="rId17"/>
    <p:sldId id="565" r:id="rId18"/>
    <p:sldId id="579" r:id="rId19"/>
    <p:sldId id="545" r:id="rId20"/>
  </p:sldIdLst>
  <p:sldSz cx="9144000" cy="6858000" type="screen4x3"/>
  <p:notesSz cx="7026275" cy="9312275"/>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Arial" charset="0"/>
      </a:defRPr>
    </a:lvl1pPr>
    <a:lvl2pPr marL="457200" algn="l" rtl="0" fontAlgn="base">
      <a:spcBef>
        <a:spcPct val="0"/>
      </a:spcBef>
      <a:spcAft>
        <a:spcPct val="0"/>
      </a:spcAft>
      <a:defRPr sz="2400" kern="1200">
        <a:solidFill>
          <a:schemeClr val="tx1"/>
        </a:solidFill>
        <a:latin typeface="Times New Roman" pitchFamily="18" charset="0"/>
        <a:ea typeface="+mn-ea"/>
        <a:cs typeface="Arial" charset="0"/>
      </a:defRPr>
    </a:lvl2pPr>
    <a:lvl3pPr marL="914400" algn="l" rtl="0" fontAlgn="base">
      <a:spcBef>
        <a:spcPct val="0"/>
      </a:spcBef>
      <a:spcAft>
        <a:spcPct val="0"/>
      </a:spcAft>
      <a:defRPr sz="24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24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p:defaultTextStyle>
  <p:extLst>
    <p:ext uri="{EFAFB233-063F-42B5-8137-9DF3F51BA10A}">
      <p15:sldGuideLst xmlns="" xmlns:p15="http://schemas.microsoft.com/office/powerpoint/2012/main">
        <p15:guide id="1" orient="horz" pos="347">
          <p15:clr>
            <a:srgbClr val="A4A3A4"/>
          </p15:clr>
        </p15:guide>
        <p15:guide id="2" pos="2880">
          <p15:clr>
            <a:srgbClr val="A4A3A4"/>
          </p15:clr>
        </p15:guide>
      </p15:sldGuideLst>
    </p:ext>
    <p:ext uri="{2D200454-40CA-4A62-9FC3-DE9A4176ACB9}">
      <p15:notesGuideLst xmlns="" xmlns:p15="http://schemas.microsoft.com/office/powerpoint/2012/main">
        <p15:guide id="1" orient="horz" pos="2928">
          <p15:clr>
            <a:srgbClr val="A4A3A4"/>
          </p15:clr>
        </p15:guide>
        <p15:guide id="2" pos="2208">
          <p15:clr>
            <a:srgbClr val="A4A3A4"/>
          </p15:clr>
        </p15:guide>
        <p15:guide id="3" orient="horz" pos="2933">
          <p15:clr>
            <a:srgbClr val="A4A3A4"/>
          </p15:clr>
        </p15:guide>
        <p15:guide id="4" pos="2213">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FEF9F4"/>
    <a:srgbClr val="0000CC"/>
    <a:srgbClr val="66FF99"/>
    <a:srgbClr val="00CC99"/>
    <a:srgbClr val="006600"/>
    <a:srgbClr val="99CCFF"/>
    <a:srgbClr val="0066FF"/>
    <a:srgbClr val="0033CC"/>
    <a:srgbClr val="008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7147" autoAdjust="0"/>
    <p:restoredTop sz="87801" autoAdjust="0"/>
  </p:normalViewPr>
  <p:slideViewPr>
    <p:cSldViewPr snapToGrid="0">
      <p:cViewPr>
        <p:scale>
          <a:sx n="90" d="100"/>
          <a:sy n="90" d="100"/>
        </p:scale>
        <p:origin x="-300" y="-72"/>
      </p:cViewPr>
      <p:guideLst>
        <p:guide orient="horz" pos="347"/>
        <p:guide pos="2880"/>
      </p:guideLst>
    </p:cSldViewPr>
  </p:slideViewPr>
  <p:outlineViewPr>
    <p:cViewPr>
      <p:scale>
        <a:sx n="33" d="100"/>
        <a:sy n="33" d="100"/>
      </p:scale>
      <p:origin x="0" y="5520"/>
    </p:cViewPr>
  </p:outlineViewPr>
  <p:notesTextViewPr>
    <p:cViewPr>
      <p:scale>
        <a:sx n="100" d="100"/>
        <a:sy n="100" d="100"/>
      </p:scale>
      <p:origin x="0" y="0"/>
    </p:cViewPr>
  </p:notesTextViewPr>
  <p:sorterViewPr>
    <p:cViewPr>
      <p:scale>
        <a:sx n="71" d="100"/>
        <a:sy n="71" d="100"/>
      </p:scale>
      <p:origin x="0" y="0"/>
    </p:cViewPr>
  </p:sorterViewPr>
  <p:notesViewPr>
    <p:cSldViewPr snapToGrid="0">
      <p:cViewPr varScale="1">
        <p:scale>
          <a:sx n="66" d="100"/>
          <a:sy n="66" d="100"/>
        </p:scale>
        <p:origin x="-3106" y="-77"/>
      </p:cViewPr>
      <p:guideLst>
        <p:guide orient="horz" pos="2928"/>
        <p:guide orient="horz" pos="2933"/>
        <p:guide pos="2208"/>
        <p:guide pos="2213"/>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Top 50 ag-related journals *</c:v>
                </c:pt>
              </c:strCache>
            </c:strRef>
          </c:tx>
          <c:dLbls>
            <c:spPr>
              <a:noFill/>
              <a:ln>
                <a:noFill/>
              </a:ln>
              <a:effectLst/>
            </c:spPr>
            <c:showLegendKey val="0"/>
            <c:showVal val="0"/>
            <c:showCatName val="0"/>
            <c:showSerName val="0"/>
            <c:showPercent val="1"/>
            <c:showBubbleSize val="0"/>
            <c:showLeaderLines val="1"/>
            <c:extLst>
              <c:ext xmlns:c15="http://schemas.microsoft.com/office/drawing/2012/chart" uri="{CE6537A1-D6FC-4f65-9D91-7224C49458BB}">
                <c15:layout/>
              </c:ext>
            </c:extLst>
          </c:dLbls>
          <c:cat>
            <c:strRef>
              <c:f>Sheet1!$A$2:$A$6</c:f>
              <c:strCache>
                <c:ptCount val="5"/>
                <c:pt idx="0">
                  <c:v>Required</c:v>
                </c:pt>
                <c:pt idx="1">
                  <c:v>Encouraged</c:v>
                </c:pt>
                <c:pt idx="2">
                  <c:v>Encouraged, required for certain types</c:v>
                </c:pt>
                <c:pt idx="3">
                  <c:v>Required for microarray data</c:v>
                </c:pt>
                <c:pt idx="4">
                  <c:v>Not specified</c:v>
                </c:pt>
              </c:strCache>
            </c:strRef>
          </c:cat>
          <c:val>
            <c:numRef>
              <c:f>Sheet1!$B$2:$B$6</c:f>
              <c:numCache>
                <c:formatCode>General</c:formatCode>
                <c:ptCount val="5"/>
                <c:pt idx="0">
                  <c:v>11</c:v>
                </c:pt>
                <c:pt idx="1">
                  <c:v>17</c:v>
                </c:pt>
                <c:pt idx="2">
                  <c:v>1</c:v>
                </c:pt>
                <c:pt idx="3">
                  <c:v>1</c:v>
                </c:pt>
                <c:pt idx="4">
                  <c:v>20</c:v>
                </c:pt>
              </c:numCache>
            </c:numRef>
          </c:val>
        </c:ser>
        <c:dLbls>
          <c:showLegendKey val="0"/>
          <c:showVal val="0"/>
          <c:showCatName val="0"/>
          <c:showSerName val="0"/>
          <c:showPercent val="1"/>
          <c:showBubbleSize val="0"/>
          <c:showLeaderLines val="1"/>
        </c:dLbls>
        <c:firstSliceAng val="0"/>
      </c:pieChart>
    </c:plotArea>
    <c:legend>
      <c:legendPos val="r"/>
      <c:layout/>
      <c:overlay val="0"/>
    </c:legend>
    <c:plotVisOnly val="1"/>
    <c:dispBlanksAs val="gap"/>
    <c:showDLblsOverMax val="0"/>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6975308641975301E-2"/>
          <c:y val="4.2090489913417302E-2"/>
          <c:w val="0.96604938271604901"/>
          <c:h val="0.795505619467061"/>
        </c:manualLayout>
      </c:layout>
      <c:barChart>
        <c:barDir val="col"/>
        <c:grouping val="stacked"/>
        <c:varyColors val="0"/>
        <c:ser>
          <c:idx val="0"/>
          <c:order val="0"/>
          <c:tx>
            <c:strRef>
              <c:f>Sheet1!$B$1</c:f>
              <c:strCache>
                <c:ptCount val="1"/>
                <c:pt idx="0">
                  <c:v>Repositories containing significant Ag data</c:v>
                </c:pt>
              </c:strCache>
            </c:strRef>
          </c:tx>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Sheet1!$A$2:$A$4</c:f>
              <c:strCache>
                <c:ptCount val="3"/>
                <c:pt idx="0">
                  <c:v>Total repositories searched</c:v>
                </c:pt>
                <c:pt idx="1">
                  <c:v>Greater than 100 search returns</c:v>
                </c:pt>
                <c:pt idx="2">
                  <c:v>Greater than 500 search returns</c:v>
                </c:pt>
              </c:strCache>
            </c:strRef>
          </c:cat>
          <c:val>
            <c:numRef>
              <c:f>Sheet1!$B$2:$B$4</c:f>
              <c:numCache>
                <c:formatCode>General</c:formatCode>
                <c:ptCount val="3"/>
                <c:pt idx="0">
                  <c:v>77</c:v>
                </c:pt>
                <c:pt idx="1">
                  <c:v>41</c:v>
                </c:pt>
                <c:pt idx="2">
                  <c:v>25</c:v>
                </c:pt>
              </c:numCache>
            </c:numRef>
          </c:val>
        </c:ser>
        <c:dLbls>
          <c:showLegendKey val="0"/>
          <c:showVal val="1"/>
          <c:showCatName val="0"/>
          <c:showSerName val="0"/>
          <c:showPercent val="0"/>
          <c:showBubbleSize val="0"/>
        </c:dLbls>
        <c:gapWidth val="95"/>
        <c:overlap val="100"/>
        <c:axId val="66081920"/>
        <c:axId val="66109440"/>
      </c:barChart>
      <c:catAx>
        <c:axId val="66081920"/>
        <c:scaling>
          <c:orientation val="minMax"/>
        </c:scaling>
        <c:delete val="0"/>
        <c:axPos val="b"/>
        <c:numFmt formatCode="General" sourceLinked="0"/>
        <c:majorTickMark val="none"/>
        <c:minorTickMark val="none"/>
        <c:tickLblPos val="nextTo"/>
        <c:crossAx val="66109440"/>
        <c:crosses val="autoZero"/>
        <c:auto val="1"/>
        <c:lblAlgn val="ctr"/>
        <c:lblOffset val="100"/>
        <c:noMultiLvlLbl val="0"/>
      </c:catAx>
      <c:valAx>
        <c:axId val="66109440"/>
        <c:scaling>
          <c:orientation val="minMax"/>
        </c:scaling>
        <c:delete val="1"/>
        <c:axPos val="l"/>
        <c:numFmt formatCode="General" sourceLinked="1"/>
        <c:majorTickMark val="none"/>
        <c:minorTickMark val="none"/>
        <c:tickLblPos val="nextTo"/>
        <c:crossAx val="66081920"/>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6975308641975301E-2"/>
          <c:y val="0"/>
          <c:w val="0.96604938271604901"/>
          <c:h val="0.795505619467061"/>
        </c:manualLayout>
      </c:layout>
      <c:barChart>
        <c:barDir val="col"/>
        <c:grouping val="stacked"/>
        <c:varyColors val="0"/>
        <c:ser>
          <c:idx val="0"/>
          <c:order val="0"/>
          <c:tx>
            <c:strRef>
              <c:f>Sheet1!$B$1</c:f>
              <c:strCache>
                <c:ptCount val="1"/>
                <c:pt idx="0">
                  <c:v>Repositories containing significant Ag data</c:v>
                </c:pt>
              </c:strCache>
            </c:strRef>
          </c:tx>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Sheet1!$A$2:$A$4</c:f>
              <c:strCache>
                <c:ptCount val="3"/>
                <c:pt idx="0">
                  <c:v>Total repositories searched</c:v>
                </c:pt>
                <c:pt idx="1">
                  <c:v>Search returns greater than 1% of the total collection</c:v>
                </c:pt>
                <c:pt idx="2">
                  <c:v>Search returns greater than 5% of the total collection </c:v>
                </c:pt>
              </c:strCache>
            </c:strRef>
          </c:cat>
          <c:val>
            <c:numRef>
              <c:f>Sheet1!$B$2:$B$4</c:f>
              <c:numCache>
                <c:formatCode>General</c:formatCode>
                <c:ptCount val="3"/>
                <c:pt idx="0">
                  <c:v>77</c:v>
                </c:pt>
                <c:pt idx="1">
                  <c:v>30</c:v>
                </c:pt>
                <c:pt idx="2">
                  <c:v>14</c:v>
                </c:pt>
              </c:numCache>
            </c:numRef>
          </c:val>
        </c:ser>
        <c:dLbls>
          <c:showLegendKey val="0"/>
          <c:showVal val="1"/>
          <c:showCatName val="0"/>
          <c:showSerName val="0"/>
          <c:showPercent val="0"/>
          <c:showBubbleSize val="0"/>
        </c:dLbls>
        <c:gapWidth val="95"/>
        <c:overlap val="100"/>
        <c:axId val="47148032"/>
        <c:axId val="47662976"/>
      </c:barChart>
      <c:catAx>
        <c:axId val="47148032"/>
        <c:scaling>
          <c:orientation val="minMax"/>
        </c:scaling>
        <c:delete val="0"/>
        <c:axPos val="b"/>
        <c:numFmt formatCode="General" sourceLinked="0"/>
        <c:majorTickMark val="none"/>
        <c:minorTickMark val="none"/>
        <c:tickLblPos val="nextTo"/>
        <c:crossAx val="47662976"/>
        <c:crosses val="autoZero"/>
        <c:auto val="1"/>
        <c:lblAlgn val="ctr"/>
        <c:lblOffset val="100"/>
        <c:noMultiLvlLbl val="0"/>
      </c:catAx>
      <c:valAx>
        <c:axId val="47662976"/>
        <c:scaling>
          <c:orientation val="minMax"/>
        </c:scaling>
        <c:delete val="1"/>
        <c:axPos val="l"/>
        <c:numFmt formatCode="General" sourceLinked="1"/>
        <c:majorTickMark val="none"/>
        <c:minorTickMark val="none"/>
        <c:tickLblPos val="nextTo"/>
        <c:crossAx val="47148032"/>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Repositories containing significant Ag data</c:v>
                </c:pt>
              </c:strCache>
            </c:strRef>
          </c:tx>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Sheet1!$A$2:$A$4</c:f>
              <c:strCache>
                <c:ptCount val="3"/>
                <c:pt idx="0">
                  <c:v>Total repositories searched</c:v>
                </c:pt>
                <c:pt idx="1">
                  <c:v>Search returns greater than 1% of the total collection AND over 100 returns</c:v>
                </c:pt>
                <c:pt idx="2">
                  <c:v>Search returns greater than 5% of the total collection AND over 500 returns</c:v>
                </c:pt>
              </c:strCache>
            </c:strRef>
          </c:cat>
          <c:val>
            <c:numRef>
              <c:f>Sheet1!$B$2:$B$4</c:f>
              <c:numCache>
                <c:formatCode>General</c:formatCode>
                <c:ptCount val="3"/>
                <c:pt idx="0">
                  <c:v>77</c:v>
                </c:pt>
                <c:pt idx="1">
                  <c:v>21</c:v>
                </c:pt>
                <c:pt idx="2">
                  <c:v>6</c:v>
                </c:pt>
              </c:numCache>
            </c:numRef>
          </c:val>
        </c:ser>
        <c:dLbls>
          <c:showLegendKey val="0"/>
          <c:showVal val="1"/>
          <c:showCatName val="0"/>
          <c:showSerName val="0"/>
          <c:showPercent val="0"/>
          <c:showBubbleSize val="0"/>
        </c:dLbls>
        <c:gapWidth val="95"/>
        <c:overlap val="100"/>
        <c:axId val="47641728"/>
        <c:axId val="49221632"/>
      </c:barChart>
      <c:catAx>
        <c:axId val="47641728"/>
        <c:scaling>
          <c:orientation val="minMax"/>
        </c:scaling>
        <c:delete val="0"/>
        <c:axPos val="b"/>
        <c:numFmt formatCode="General" sourceLinked="0"/>
        <c:majorTickMark val="none"/>
        <c:minorTickMark val="none"/>
        <c:tickLblPos val="nextTo"/>
        <c:crossAx val="49221632"/>
        <c:crosses val="autoZero"/>
        <c:auto val="1"/>
        <c:lblAlgn val="ctr"/>
        <c:lblOffset val="100"/>
        <c:noMultiLvlLbl val="0"/>
      </c:catAx>
      <c:valAx>
        <c:axId val="49221632"/>
        <c:scaling>
          <c:orientation val="minMax"/>
        </c:scaling>
        <c:delete val="1"/>
        <c:axPos val="l"/>
        <c:numFmt formatCode="General" sourceLinked="1"/>
        <c:majorTickMark val="none"/>
        <c:minorTickMark val="none"/>
        <c:tickLblPos val="nextTo"/>
        <c:crossAx val="47641728"/>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title>
    <c:autoTitleDeleted val="0"/>
    <c:plotArea>
      <c:layout/>
      <c:pieChart>
        <c:varyColors val="1"/>
        <c:ser>
          <c:idx val="0"/>
          <c:order val="0"/>
          <c:tx>
            <c:strRef>
              <c:f>Sheet1!$B$1</c:f>
              <c:strCache>
                <c:ptCount val="1"/>
                <c:pt idx="0">
                  <c:v>Type</c:v>
                </c:pt>
              </c:strCache>
            </c:strRef>
          </c:tx>
          <c:dLbls>
            <c:spPr>
              <a:noFill/>
              <a:ln>
                <a:noFill/>
              </a:ln>
              <a:effectLst/>
            </c:spPr>
            <c:showLegendKey val="0"/>
            <c:showVal val="0"/>
            <c:showCatName val="0"/>
            <c:showSerName val="0"/>
            <c:showPercent val="1"/>
            <c:showBubbleSize val="0"/>
            <c:showLeaderLines val="1"/>
            <c:extLst>
              <c:ext xmlns:c15="http://schemas.microsoft.com/office/drawing/2012/chart" uri="{CE6537A1-D6FC-4f65-9D91-7224C49458BB}">
                <c15:layout/>
              </c:ext>
            </c:extLst>
          </c:dLbls>
          <c:cat>
            <c:strRef>
              <c:f>Sheet1!$A$2:$A$6</c:f>
              <c:strCache>
                <c:ptCount val="5"/>
                <c:pt idx="0">
                  <c:v>U.S. Federal</c:v>
                </c:pt>
                <c:pt idx="1">
                  <c:v>Non-federal</c:v>
                </c:pt>
                <c:pt idx="2">
                  <c:v>University</c:v>
                </c:pt>
                <c:pt idx="3">
                  <c:v>State government</c:v>
                </c:pt>
                <c:pt idx="4">
                  <c:v>Foreign government</c:v>
                </c:pt>
              </c:strCache>
            </c:strRef>
          </c:cat>
          <c:val>
            <c:numRef>
              <c:f>Sheet1!$B$2:$B$6</c:f>
              <c:numCache>
                <c:formatCode>General</c:formatCode>
                <c:ptCount val="5"/>
                <c:pt idx="0">
                  <c:v>116</c:v>
                </c:pt>
                <c:pt idx="1">
                  <c:v>91</c:v>
                </c:pt>
                <c:pt idx="2">
                  <c:v>17</c:v>
                </c:pt>
                <c:pt idx="3">
                  <c:v>3</c:v>
                </c:pt>
                <c:pt idx="4">
                  <c:v>3</c:v>
                </c:pt>
              </c:numCache>
            </c:numRef>
          </c:val>
        </c:ser>
        <c:dLbls>
          <c:showLegendKey val="0"/>
          <c:showVal val="0"/>
          <c:showCatName val="0"/>
          <c:showSerName val="0"/>
          <c:showPercent val="1"/>
          <c:showBubbleSize val="0"/>
          <c:showLeaderLines val="1"/>
        </c:dLbls>
        <c:firstSliceAng val="0"/>
      </c:pieChart>
    </c:plotArea>
    <c:legend>
      <c:legendPos val="r"/>
      <c:layout/>
      <c:overlay val="0"/>
      <c:txPr>
        <a:bodyPr/>
        <a:lstStyle/>
        <a:p>
          <a:pPr>
            <a:defRPr sz="200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title>
    <c:autoTitleDeleted val="0"/>
    <c:plotArea>
      <c:layout/>
      <c:pieChart>
        <c:varyColors val="1"/>
        <c:ser>
          <c:idx val="0"/>
          <c:order val="0"/>
          <c:tx>
            <c:strRef>
              <c:f>Sheet1!$B$1</c:f>
              <c:strCache>
                <c:ptCount val="1"/>
                <c:pt idx="0">
                  <c:v>Open Submission</c:v>
                </c:pt>
              </c:strCache>
            </c:strRef>
          </c:tx>
          <c:dLbls>
            <c:spPr>
              <a:noFill/>
              <a:ln>
                <a:noFill/>
              </a:ln>
              <a:effectLst/>
            </c:spPr>
            <c:showLegendKey val="0"/>
            <c:showVal val="0"/>
            <c:showCatName val="0"/>
            <c:showSerName val="0"/>
            <c:showPercent val="1"/>
            <c:showBubbleSize val="0"/>
            <c:showLeaderLines val="1"/>
            <c:extLst>
              <c:ext xmlns:c15="http://schemas.microsoft.com/office/drawing/2012/chart" uri="{CE6537A1-D6FC-4f65-9D91-7224C49458BB}">
                <c15:layout/>
              </c:ext>
            </c:extLst>
          </c:dLbls>
          <c:cat>
            <c:strRef>
              <c:f>Sheet1!$A$2:$A$4</c:f>
              <c:strCache>
                <c:ptCount val="3"/>
                <c:pt idx="0">
                  <c:v>Yes</c:v>
                </c:pt>
                <c:pt idx="1">
                  <c:v>No</c:v>
                </c:pt>
                <c:pt idx="2">
                  <c:v>Undetermined</c:v>
                </c:pt>
              </c:strCache>
            </c:strRef>
          </c:cat>
          <c:val>
            <c:numRef>
              <c:f>Sheet1!$B$2:$B$4</c:f>
              <c:numCache>
                <c:formatCode>General</c:formatCode>
                <c:ptCount val="3"/>
                <c:pt idx="0">
                  <c:v>36</c:v>
                </c:pt>
                <c:pt idx="1">
                  <c:v>180</c:v>
                </c:pt>
                <c:pt idx="2">
                  <c:v>10</c:v>
                </c:pt>
              </c:numCache>
            </c:numRef>
          </c:val>
        </c:ser>
        <c:dLbls>
          <c:showLegendKey val="0"/>
          <c:showVal val="0"/>
          <c:showCatName val="0"/>
          <c:showSerName val="0"/>
          <c:showPercent val="1"/>
          <c:showBubbleSize val="0"/>
          <c:showLeaderLines val="1"/>
        </c:dLbls>
        <c:firstSliceAng val="0"/>
      </c:pieChart>
    </c:plotArea>
    <c:legend>
      <c:legendPos val="r"/>
      <c:layout/>
      <c:overlay val="0"/>
      <c:txPr>
        <a:bodyPr/>
        <a:lstStyle/>
        <a:p>
          <a:pPr>
            <a:defRPr sz="2400"/>
          </a:pPr>
          <a:endParaRPr lang="en-US"/>
        </a:p>
      </c:txPr>
    </c:legend>
    <c:plotVisOnly val="1"/>
    <c:dispBlanksAs val="gap"/>
    <c:showDLblsOverMax val="0"/>
  </c:chart>
  <c:txPr>
    <a:bodyPr/>
    <a:lstStyle/>
    <a:p>
      <a:pPr>
        <a:defRPr sz="1800"/>
      </a:pPr>
      <a:endParaRPr lang="en-US"/>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hdr" sz="quarter"/>
          </p:nvPr>
        </p:nvSpPr>
        <p:spPr bwMode="auto">
          <a:xfrm>
            <a:off x="0" y="0"/>
            <a:ext cx="3043765" cy="465932"/>
          </a:xfrm>
          <a:prstGeom prst="rect">
            <a:avLst/>
          </a:prstGeom>
          <a:noFill/>
          <a:ln w="9525">
            <a:noFill/>
            <a:miter lim="800000"/>
            <a:headEnd/>
            <a:tailEnd/>
          </a:ln>
          <a:effectLst/>
        </p:spPr>
        <p:txBody>
          <a:bodyPr vert="horz" wrap="square" lIns="93273" tIns="46637" rIns="93273" bIns="46637" numCol="1" anchor="t" anchorCtr="0" compatLnSpc="1">
            <a:prstTxWarp prst="textNoShape">
              <a:avLst/>
            </a:prstTxWarp>
          </a:bodyPr>
          <a:lstStyle>
            <a:lvl1pPr defTabSz="932236" eaLnBrk="0" hangingPunct="0">
              <a:defRPr sz="1200">
                <a:cs typeface="+mn-cs"/>
              </a:defRPr>
            </a:lvl1pPr>
          </a:lstStyle>
          <a:p>
            <a:pPr>
              <a:defRPr/>
            </a:pPr>
            <a:endParaRPr lang="en-US" dirty="0"/>
          </a:p>
        </p:txBody>
      </p:sp>
      <p:sp>
        <p:nvSpPr>
          <p:cNvPr id="60419" name="Rectangle 3"/>
          <p:cNvSpPr>
            <a:spLocks noGrp="1" noChangeArrowheads="1"/>
          </p:cNvSpPr>
          <p:nvPr>
            <p:ph type="dt" sz="quarter" idx="1"/>
          </p:nvPr>
        </p:nvSpPr>
        <p:spPr bwMode="auto">
          <a:xfrm>
            <a:off x="3982511" y="0"/>
            <a:ext cx="3043764" cy="465932"/>
          </a:xfrm>
          <a:prstGeom prst="rect">
            <a:avLst/>
          </a:prstGeom>
          <a:noFill/>
          <a:ln w="9525">
            <a:noFill/>
            <a:miter lim="800000"/>
            <a:headEnd/>
            <a:tailEnd/>
          </a:ln>
          <a:effectLst/>
        </p:spPr>
        <p:txBody>
          <a:bodyPr vert="horz" wrap="square" lIns="93273" tIns="46637" rIns="93273" bIns="46637" numCol="1" anchor="t" anchorCtr="0" compatLnSpc="1">
            <a:prstTxWarp prst="textNoShape">
              <a:avLst/>
            </a:prstTxWarp>
          </a:bodyPr>
          <a:lstStyle>
            <a:lvl1pPr algn="r" defTabSz="932236" eaLnBrk="0" hangingPunct="0">
              <a:defRPr sz="1200">
                <a:cs typeface="+mn-cs"/>
              </a:defRPr>
            </a:lvl1pPr>
          </a:lstStyle>
          <a:p>
            <a:pPr>
              <a:defRPr/>
            </a:pPr>
            <a:endParaRPr lang="en-US" dirty="0"/>
          </a:p>
        </p:txBody>
      </p:sp>
      <p:sp>
        <p:nvSpPr>
          <p:cNvPr id="60420" name="Rectangle 4"/>
          <p:cNvSpPr>
            <a:spLocks noGrp="1" noChangeArrowheads="1"/>
          </p:cNvSpPr>
          <p:nvPr>
            <p:ph type="ftr" sz="quarter" idx="2"/>
          </p:nvPr>
        </p:nvSpPr>
        <p:spPr bwMode="auto">
          <a:xfrm>
            <a:off x="0" y="8846344"/>
            <a:ext cx="3043765" cy="465931"/>
          </a:xfrm>
          <a:prstGeom prst="rect">
            <a:avLst/>
          </a:prstGeom>
          <a:noFill/>
          <a:ln w="9525">
            <a:noFill/>
            <a:miter lim="800000"/>
            <a:headEnd/>
            <a:tailEnd/>
          </a:ln>
          <a:effectLst/>
        </p:spPr>
        <p:txBody>
          <a:bodyPr vert="horz" wrap="square" lIns="93273" tIns="46637" rIns="93273" bIns="46637" numCol="1" anchor="b" anchorCtr="0" compatLnSpc="1">
            <a:prstTxWarp prst="textNoShape">
              <a:avLst/>
            </a:prstTxWarp>
          </a:bodyPr>
          <a:lstStyle>
            <a:lvl1pPr defTabSz="932236" eaLnBrk="0" hangingPunct="0">
              <a:defRPr sz="1200">
                <a:cs typeface="+mn-cs"/>
              </a:defRPr>
            </a:lvl1pPr>
          </a:lstStyle>
          <a:p>
            <a:pPr>
              <a:defRPr/>
            </a:pPr>
            <a:endParaRPr lang="en-US" dirty="0"/>
          </a:p>
        </p:txBody>
      </p:sp>
      <p:sp>
        <p:nvSpPr>
          <p:cNvPr id="60421" name="Rectangle 5"/>
          <p:cNvSpPr>
            <a:spLocks noGrp="1" noChangeArrowheads="1"/>
          </p:cNvSpPr>
          <p:nvPr>
            <p:ph type="sldNum" sz="quarter" idx="3"/>
          </p:nvPr>
        </p:nvSpPr>
        <p:spPr bwMode="auto">
          <a:xfrm>
            <a:off x="3982511" y="8846344"/>
            <a:ext cx="3043764" cy="465931"/>
          </a:xfrm>
          <a:prstGeom prst="rect">
            <a:avLst/>
          </a:prstGeom>
          <a:noFill/>
          <a:ln w="9525">
            <a:noFill/>
            <a:miter lim="800000"/>
            <a:headEnd/>
            <a:tailEnd/>
          </a:ln>
          <a:effectLst/>
        </p:spPr>
        <p:txBody>
          <a:bodyPr vert="horz" wrap="square" lIns="93273" tIns="46637" rIns="93273" bIns="46637" numCol="1" anchor="b" anchorCtr="0" compatLnSpc="1">
            <a:prstTxWarp prst="textNoShape">
              <a:avLst/>
            </a:prstTxWarp>
          </a:bodyPr>
          <a:lstStyle>
            <a:lvl1pPr algn="r" defTabSz="932236" eaLnBrk="0" hangingPunct="0">
              <a:defRPr sz="1200">
                <a:cs typeface="+mn-cs"/>
              </a:defRPr>
            </a:lvl1pPr>
          </a:lstStyle>
          <a:p>
            <a:pPr>
              <a:defRPr/>
            </a:pPr>
            <a:fld id="{B580482F-C865-424F-AA40-5E515F6193A0}" type="slidenum">
              <a:rPr lang="en-US"/>
              <a:pPr>
                <a:defRPr/>
              </a:pPr>
              <a:t>‹#›</a:t>
            </a:fld>
            <a:endParaRPr lang="en-US" dirty="0"/>
          </a:p>
        </p:txBody>
      </p:sp>
    </p:spTree>
    <p:extLst>
      <p:ext uri="{BB962C8B-B14F-4D97-AF65-F5344CB8AC3E}">
        <p14:creationId xmlns:p14="http://schemas.microsoft.com/office/powerpoint/2010/main" val="126261753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2466" name="Rectangle 2"/>
          <p:cNvSpPr>
            <a:spLocks noGrp="1" noChangeArrowheads="1"/>
          </p:cNvSpPr>
          <p:nvPr>
            <p:ph type="hdr" sz="quarter"/>
          </p:nvPr>
        </p:nvSpPr>
        <p:spPr bwMode="auto">
          <a:xfrm>
            <a:off x="0" y="0"/>
            <a:ext cx="3043765" cy="465932"/>
          </a:xfrm>
          <a:prstGeom prst="rect">
            <a:avLst/>
          </a:prstGeom>
          <a:noFill/>
          <a:ln w="9525">
            <a:noFill/>
            <a:miter lim="800000"/>
            <a:headEnd/>
            <a:tailEnd/>
          </a:ln>
          <a:effectLst/>
        </p:spPr>
        <p:txBody>
          <a:bodyPr vert="horz" wrap="square" lIns="93273" tIns="46637" rIns="93273" bIns="46637" numCol="1" anchor="t" anchorCtr="0" compatLnSpc="1">
            <a:prstTxWarp prst="textNoShape">
              <a:avLst/>
            </a:prstTxWarp>
          </a:bodyPr>
          <a:lstStyle>
            <a:lvl1pPr defTabSz="932236" eaLnBrk="0" hangingPunct="0">
              <a:defRPr sz="1200">
                <a:cs typeface="+mn-cs"/>
              </a:defRPr>
            </a:lvl1pPr>
          </a:lstStyle>
          <a:p>
            <a:pPr>
              <a:defRPr/>
            </a:pPr>
            <a:endParaRPr lang="en-US" dirty="0"/>
          </a:p>
        </p:txBody>
      </p:sp>
      <p:sp>
        <p:nvSpPr>
          <p:cNvPr id="62467" name="Rectangle 3"/>
          <p:cNvSpPr>
            <a:spLocks noGrp="1" noChangeArrowheads="1"/>
          </p:cNvSpPr>
          <p:nvPr>
            <p:ph type="dt" idx="1"/>
          </p:nvPr>
        </p:nvSpPr>
        <p:spPr bwMode="auto">
          <a:xfrm>
            <a:off x="3982511" y="0"/>
            <a:ext cx="3043764" cy="465932"/>
          </a:xfrm>
          <a:prstGeom prst="rect">
            <a:avLst/>
          </a:prstGeom>
          <a:noFill/>
          <a:ln w="9525">
            <a:noFill/>
            <a:miter lim="800000"/>
            <a:headEnd/>
            <a:tailEnd/>
          </a:ln>
          <a:effectLst/>
        </p:spPr>
        <p:txBody>
          <a:bodyPr vert="horz" wrap="square" lIns="93273" tIns="46637" rIns="93273" bIns="46637" numCol="1" anchor="t" anchorCtr="0" compatLnSpc="1">
            <a:prstTxWarp prst="textNoShape">
              <a:avLst/>
            </a:prstTxWarp>
          </a:bodyPr>
          <a:lstStyle>
            <a:lvl1pPr algn="r" defTabSz="932236" eaLnBrk="0" hangingPunct="0">
              <a:defRPr sz="1200">
                <a:cs typeface="+mn-cs"/>
              </a:defRPr>
            </a:lvl1pPr>
          </a:lstStyle>
          <a:p>
            <a:pPr>
              <a:defRPr/>
            </a:pPr>
            <a:endParaRPr lang="en-US" dirty="0"/>
          </a:p>
        </p:txBody>
      </p:sp>
      <p:sp>
        <p:nvSpPr>
          <p:cNvPr id="31748" name="Rectangle 4"/>
          <p:cNvSpPr>
            <a:spLocks noGrp="1" noRot="1" noChangeAspect="1" noChangeArrowheads="1" noTextEdit="1"/>
          </p:cNvSpPr>
          <p:nvPr>
            <p:ph type="sldImg" idx="2"/>
          </p:nvPr>
        </p:nvSpPr>
        <p:spPr bwMode="auto">
          <a:xfrm>
            <a:off x="1185863" y="698500"/>
            <a:ext cx="4654550" cy="3490913"/>
          </a:xfrm>
          <a:prstGeom prst="rect">
            <a:avLst/>
          </a:prstGeom>
          <a:noFill/>
          <a:ln w="9525">
            <a:solidFill>
              <a:srgbClr val="000000"/>
            </a:solidFill>
            <a:miter lim="800000"/>
            <a:headEnd/>
            <a:tailEnd/>
          </a:ln>
        </p:spPr>
      </p:sp>
      <p:sp>
        <p:nvSpPr>
          <p:cNvPr id="62469" name="Rectangle 5"/>
          <p:cNvSpPr>
            <a:spLocks noGrp="1" noChangeArrowheads="1"/>
          </p:cNvSpPr>
          <p:nvPr>
            <p:ph type="body" sz="quarter" idx="3"/>
          </p:nvPr>
        </p:nvSpPr>
        <p:spPr bwMode="auto">
          <a:xfrm>
            <a:off x="937156" y="4423967"/>
            <a:ext cx="5151965" cy="4190206"/>
          </a:xfrm>
          <a:prstGeom prst="rect">
            <a:avLst/>
          </a:prstGeom>
          <a:noFill/>
          <a:ln w="9525">
            <a:noFill/>
            <a:miter lim="800000"/>
            <a:headEnd/>
            <a:tailEnd/>
          </a:ln>
          <a:effectLst/>
        </p:spPr>
        <p:txBody>
          <a:bodyPr vert="horz" wrap="square" lIns="93273" tIns="46637" rIns="93273" bIns="46637"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2470" name="Rectangle 6"/>
          <p:cNvSpPr>
            <a:spLocks noGrp="1" noChangeArrowheads="1"/>
          </p:cNvSpPr>
          <p:nvPr>
            <p:ph type="ftr" sz="quarter" idx="4"/>
          </p:nvPr>
        </p:nvSpPr>
        <p:spPr bwMode="auto">
          <a:xfrm>
            <a:off x="0" y="8846344"/>
            <a:ext cx="3043765" cy="465931"/>
          </a:xfrm>
          <a:prstGeom prst="rect">
            <a:avLst/>
          </a:prstGeom>
          <a:noFill/>
          <a:ln w="9525">
            <a:noFill/>
            <a:miter lim="800000"/>
            <a:headEnd/>
            <a:tailEnd/>
          </a:ln>
          <a:effectLst/>
        </p:spPr>
        <p:txBody>
          <a:bodyPr vert="horz" wrap="square" lIns="93273" tIns="46637" rIns="93273" bIns="46637" numCol="1" anchor="b" anchorCtr="0" compatLnSpc="1">
            <a:prstTxWarp prst="textNoShape">
              <a:avLst/>
            </a:prstTxWarp>
          </a:bodyPr>
          <a:lstStyle>
            <a:lvl1pPr defTabSz="932236" eaLnBrk="0" hangingPunct="0">
              <a:defRPr sz="1200">
                <a:cs typeface="+mn-cs"/>
              </a:defRPr>
            </a:lvl1pPr>
          </a:lstStyle>
          <a:p>
            <a:pPr>
              <a:defRPr/>
            </a:pPr>
            <a:endParaRPr lang="en-US" dirty="0"/>
          </a:p>
        </p:txBody>
      </p:sp>
      <p:sp>
        <p:nvSpPr>
          <p:cNvPr id="62471" name="Rectangle 7"/>
          <p:cNvSpPr>
            <a:spLocks noGrp="1" noChangeArrowheads="1"/>
          </p:cNvSpPr>
          <p:nvPr>
            <p:ph type="sldNum" sz="quarter" idx="5"/>
          </p:nvPr>
        </p:nvSpPr>
        <p:spPr bwMode="auto">
          <a:xfrm>
            <a:off x="3982511" y="8846344"/>
            <a:ext cx="3043764" cy="465931"/>
          </a:xfrm>
          <a:prstGeom prst="rect">
            <a:avLst/>
          </a:prstGeom>
          <a:noFill/>
          <a:ln w="9525">
            <a:noFill/>
            <a:miter lim="800000"/>
            <a:headEnd/>
            <a:tailEnd/>
          </a:ln>
          <a:effectLst/>
        </p:spPr>
        <p:txBody>
          <a:bodyPr vert="horz" wrap="square" lIns="93273" tIns="46637" rIns="93273" bIns="46637" numCol="1" anchor="b" anchorCtr="0" compatLnSpc="1">
            <a:prstTxWarp prst="textNoShape">
              <a:avLst/>
            </a:prstTxWarp>
          </a:bodyPr>
          <a:lstStyle>
            <a:lvl1pPr algn="r" defTabSz="932236" eaLnBrk="0" hangingPunct="0">
              <a:defRPr sz="1200">
                <a:cs typeface="+mn-cs"/>
              </a:defRPr>
            </a:lvl1pPr>
          </a:lstStyle>
          <a:p>
            <a:pPr>
              <a:defRPr/>
            </a:pPr>
            <a:fld id="{1A31AB6A-7367-417E-BFF4-9FEFF8D1351E}" type="slidenum">
              <a:rPr lang="en-US"/>
              <a:pPr>
                <a:defRPr/>
              </a:pPr>
              <a:t>‹#›</a:t>
            </a:fld>
            <a:endParaRPr lang="en-US" dirty="0"/>
          </a:p>
        </p:txBody>
      </p:sp>
    </p:spTree>
    <p:extLst>
      <p:ext uri="{BB962C8B-B14F-4D97-AF65-F5344CB8AC3E}">
        <p14:creationId xmlns:p14="http://schemas.microsoft.com/office/powerpoint/2010/main" val="1656883040"/>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0" dirty="0"/>
          </a:p>
        </p:txBody>
      </p:sp>
      <p:sp>
        <p:nvSpPr>
          <p:cNvPr id="4" name="Slide Number Placeholder 3"/>
          <p:cNvSpPr>
            <a:spLocks noGrp="1"/>
          </p:cNvSpPr>
          <p:nvPr>
            <p:ph type="sldNum" sz="quarter" idx="10"/>
          </p:nvPr>
        </p:nvSpPr>
        <p:spPr/>
        <p:txBody>
          <a:bodyPr/>
          <a:lstStyle/>
          <a:p>
            <a:fld id="{AFF99249-B50D-4019-9F2D-12FD7B54A157}" type="slidenum">
              <a:rPr lang="en-US" smtClean="0">
                <a:solidFill>
                  <a:prstClr val="black"/>
                </a:solidFill>
                <a:latin typeface="Calibri"/>
              </a:rPr>
              <a:pPr/>
              <a:t>1</a:t>
            </a:fld>
            <a:endParaRPr lang="en-US" dirty="0">
              <a:solidFill>
                <a:prstClr val="black"/>
              </a:solidFill>
              <a:latin typeface="Calibri"/>
            </a:endParaRPr>
          </a:p>
        </p:txBody>
      </p:sp>
    </p:spTree>
    <p:extLst>
      <p:ext uri="{BB962C8B-B14F-4D97-AF65-F5344CB8AC3E}">
        <p14:creationId xmlns:p14="http://schemas.microsoft.com/office/powerpoint/2010/main" val="379396920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ones that are mentioned are</a:t>
            </a:r>
            <a:r>
              <a:rPr lang="en-US" baseline="0" dirty="0" smtClean="0"/>
              <a:t> the “Frontiers” group and they are mostly from Genomic Standards Consortium and Crystallography.</a:t>
            </a:r>
            <a:endParaRPr lang="en-US" dirty="0"/>
          </a:p>
        </p:txBody>
      </p:sp>
      <p:sp>
        <p:nvSpPr>
          <p:cNvPr id="4" name="Slide Number Placeholder 3"/>
          <p:cNvSpPr>
            <a:spLocks noGrp="1"/>
          </p:cNvSpPr>
          <p:nvPr>
            <p:ph type="sldNum" sz="quarter" idx="10"/>
          </p:nvPr>
        </p:nvSpPr>
        <p:spPr/>
        <p:txBody>
          <a:bodyPr/>
          <a:lstStyle/>
          <a:p>
            <a:pPr>
              <a:defRPr/>
            </a:pPr>
            <a:fld id="{1A31AB6A-7367-417E-BFF4-9FEFF8D1351E}" type="slidenum">
              <a:rPr lang="en-US" smtClean="0"/>
              <a:pPr>
                <a:defRPr/>
              </a:pPr>
              <a:t>10</a:t>
            </a:fld>
            <a:endParaRPr lang="en-US" dirty="0"/>
          </a:p>
        </p:txBody>
      </p:sp>
    </p:spTree>
    <p:extLst>
      <p:ext uri="{BB962C8B-B14F-4D97-AF65-F5344CB8AC3E}">
        <p14:creationId xmlns:p14="http://schemas.microsoft.com/office/powerpoint/2010/main" val="7081564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Establish a baseline</a:t>
            </a:r>
          </a:p>
          <a:p>
            <a:r>
              <a:rPr lang="en-US" dirty="0" smtClean="0"/>
              <a:t>Evaluate each repo with the same criteria</a:t>
            </a:r>
          </a:p>
          <a:p>
            <a:endParaRPr lang="en-US" dirty="0"/>
          </a:p>
        </p:txBody>
      </p:sp>
      <p:sp>
        <p:nvSpPr>
          <p:cNvPr id="4" name="Slide Number Placeholder 3"/>
          <p:cNvSpPr>
            <a:spLocks noGrp="1"/>
          </p:cNvSpPr>
          <p:nvPr>
            <p:ph type="sldNum" sz="quarter" idx="10"/>
          </p:nvPr>
        </p:nvSpPr>
        <p:spPr/>
        <p:txBody>
          <a:bodyPr/>
          <a:lstStyle/>
          <a:p>
            <a:pPr>
              <a:defRPr/>
            </a:pPr>
            <a:fld id="{1A31AB6A-7367-417E-BFF4-9FEFF8D1351E}" type="slidenum">
              <a:rPr lang="en-US" smtClean="0"/>
              <a:pPr>
                <a:defRPr/>
              </a:pPr>
              <a:t>11</a:t>
            </a:fld>
            <a:endParaRPr lang="en-US" dirty="0"/>
          </a:p>
        </p:txBody>
      </p:sp>
    </p:spTree>
    <p:extLst>
      <p:ext uri="{BB962C8B-B14F-4D97-AF65-F5344CB8AC3E}">
        <p14:creationId xmlns:p14="http://schemas.microsoft.com/office/powerpoint/2010/main" val="7081564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result shows the numbers of</a:t>
            </a:r>
            <a:r>
              <a:rPr lang="en-US" baseline="0" dirty="0" smtClean="0"/>
              <a:t> returns, but often these databases are quite large. Large database = more likely to have more ag data than a smaller one. </a:t>
            </a:r>
            <a:r>
              <a:rPr lang="en-US" baseline="0" dirty="0" err="1" smtClean="0"/>
              <a:t>Zenodo</a:t>
            </a:r>
            <a:r>
              <a:rPr lang="en-US" baseline="0" dirty="0" smtClean="0"/>
              <a:t>, several NCBI databases, PANGAEA, fall into this category but are less than 1% of the total collection.  </a:t>
            </a:r>
            <a:endParaRPr lang="en-US" dirty="0"/>
          </a:p>
        </p:txBody>
      </p:sp>
      <p:sp>
        <p:nvSpPr>
          <p:cNvPr id="4" name="Slide Number Placeholder 3"/>
          <p:cNvSpPr>
            <a:spLocks noGrp="1"/>
          </p:cNvSpPr>
          <p:nvPr>
            <p:ph type="sldNum" sz="quarter" idx="10"/>
          </p:nvPr>
        </p:nvSpPr>
        <p:spPr/>
        <p:txBody>
          <a:bodyPr/>
          <a:lstStyle/>
          <a:p>
            <a:pPr>
              <a:defRPr/>
            </a:pPr>
            <a:fld id="{1A31AB6A-7367-417E-BFF4-9FEFF8D1351E}" type="slidenum">
              <a:rPr lang="en-US" smtClean="0"/>
              <a:pPr>
                <a:defRPr/>
              </a:pPr>
              <a:t>12</a:t>
            </a:fld>
            <a:endParaRPr lang="en-US" dirty="0"/>
          </a:p>
        </p:txBody>
      </p:sp>
    </p:spTree>
    <p:extLst>
      <p:ext uri="{BB962C8B-B14F-4D97-AF65-F5344CB8AC3E}">
        <p14:creationId xmlns:p14="http://schemas.microsoft.com/office/powerpoint/2010/main" val="135285808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result shows which databases have a higher portion of their collection devoted to ag related data, but those collections might be smaller overall</a:t>
            </a:r>
            <a:r>
              <a:rPr lang="en-US" baseline="0" dirty="0" smtClean="0"/>
              <a:t> – not necessarily a large amount of ag data.</a:t>
            </a:r>
          </a:p>
          <a:p>
            <a:r>
              <a:rPr lang="en-US" baseline="0" dirty="0" smtClean="0"/>
              <a:t>Examples: PURR (Purdue University Research Repository), TERN AEKOS, </a:t>
            </a:r>
            <a:r>
              <a:rPr lang="en-US" baseline="0" dirty="0" err="1" smtClean="0"/>
              <a:t>GigaDB</a:t>
            </a:r>
            <a:r>
              <a:rPr lang="en-US" baseline="0" dirty="0" smtClean="0"/>
              <a:t>, </a:t>
            </a:r>
            <a:r>
              <a:rPr lang="en-US" baseline="0" dirty="0" err="1" smtClean="0"/>
              <a:t>Dataverse</a:t>
            </a:r>
            <a:r>
              <a:rPr lang="en-US" baseline="0" dirty="0" smtClean="0"/>
              <a:t> Scholars Portal, University of Minnesota DRUM, Northwest Knowledge Network</a:t>
            </a:r>
          </a:p>
          <a:p>
            <a:endParaRPr lang="en-US" baseline="0" dirty="0" smtClean="0"/>
          </a:p>
          <a:p>
            <a:r>
              <a:rPr lang="en-US" baseline="0" smtClean="0"/>
              <a:t>Some are Institutional </a:t>
            </a:r>
            <a:r>
              <a:rPr lang="en-US" baseline="0" dirty="0" smtClean="0"/>
              <a:t>Repositories at agricultural universities</a:t>
            </a:r>
            <a:endParaRPr lang="en-US" dirty="0"/>
          </a:p>
        </p:txBody>
      </p:sp>
      <p:sp>
        <p:nvSpPr>
          <p:cNvPr id="4" name="Slide Number Placeholder 3"/>
          <p:cNvSpPr>
            <a:spLocks noGrp="1"/>
          </p:cNvSpPr>
          <p:nvPr>
            <p:ph type="sldNum" sz="quarter" idx="10"/>
          </p:nvPr>
        </p:nvSpPr>
        <p:spPr/>
        <p:txBody>
          <a:bodyPr/>
          <a:lstStyle/>
          <a:p>
            <a:pPr>
              <a:defRPr/>
            </a:pPr>
            <a:fld id="{1A31AB6A-7367-417E-BFF4-9FEFF8D1351E}" type="slidenum">
              <a:rPr lang="en-US" smtClean="0"/>
              <a:pPr>
                <a:defRPr/>
              </a:pPr>
              <a:t>13</a:t>
            </a:fld>
            <a:endParaRPr lang="en-US" dirty="0"/>
          </a:p>
        </p:txBody>
      </p:sp>
    </p:spTree>
    <p:extLst>
      <p:ext uri="{BB962C8B-B14F-4D97-AF65-F5344CB8AC3E}">
        <p14:creationId xmlns:p14="http://schemas.microsoft.com/office/powerpoint/2010/main" val="135285808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shows us which</a:t>
            </a:r>
            <a:r>
              <a:rPr lang="en-US" baseline="0" dirty="0" smtClean="0"/>
              <a:t> databases are both large AND contain a significant portion of ag data.</a:t>
            </a:r>
          </a:p>
          <a:p>
            <a:r>
              <a:rPr lang="en-US" baseline="0" dirty="0" smtClean="0"/>
              <a:t>5% / 500 Datasets are: University of Michigan / </a:t>
            </a:r>
            <a:r>
              <a:rPr lang="en-US" b="1" baseline="0" dirty="0" smtClean="0"/>
              <a:t>ICPSR</a:t>
            </a:r>
            <a:r>
              <a:rPr lang="en-US" baseline="0" dirty="0" smtClean="0"/>
              <a:t>, </a:t>
            </a:r>
            <a:r>
              <a:rPr lang="en-US" b="1" baseline="0" dirty="0" smtClean="0"/>
              <a:t>ORNL DAAC </a:t>
            </a:r>
            <a:r>
              <a:rPr lang="en-US" baseline="0" dirty="0" smtClean="0"/>
              <a:t>(</a:t>
            </a:r>
            <a:r>
              <a:rPr lang="en-US" sz="1200" b="0" i="0" kern="1200" dirty="0" smtClean="0">
                <a:solidFill>
                  <a:schemeClr val="tx1"/>
                </a:solidFill>
                <a:effectLst/>
                <a:latin typeface="Times New Roman" pitchFamily="18" charset="0"/>
                <a:ea typeface="+mn-ea"/>
                <a:cs typeface="+mn-cs"/>
              </a:rPr>
              <a:t>Distributed Active Archive Center for Biochemical Dynamics)</a:t>
            </a:r>
            <a:r>
              <a:rPr lang="en-US" baseline="0" dirty="0" smtClean="0"/>
              <a:t>, </a:t>
            </a:r>
            <a:r>
              <a:rPr lang="en-US" b="1" baseline="0" dirty="0" smtClean="0"/>
              <a:t>GBIF</a:t>
            </a:r>
            <a:r>
              <a:rPr lang="en-US" baseline="0" dirty="0" smtClean="0"/>
              <a:t>, </a:t>
            </a:r>
            <a:r>
              <a:rPr lang="en-US" b="1" baseline="0" dirty="0" smtClean="0"/>
              <a:t>Edinburgh Data Share</a:t>
            </a:r>
            <a:r>
              <a:rPr lang="en-US" baseline="0" dirty="0" smtClean="0"/>
              <a:t>, </a:t>
            </a:r>
            <a:r>
              <a:rPr lang="en-US" b="1" baseline="0" dirty="0" err="1" smtClean="0"/>
              <a:t>DataONE</a:t>
            </a:r>
            <a:r>
              <a:rPr lang="en-US" baseline="0" dirty="0" smtClean="0"/>
              <a:t>, </a:t>
            </a:r>
            <a:r>
              <a:rPr lang="en-US" b="1" baseline="0" dirty="0" smtClean="0"/>
              <a:t>ASTM  </a:t>
            </a:r>
            <a:endParaRPr lang="en-US" b="1" dirty="0"/>
          </a:p>
        </p:txBody>
      </p:sp>
      <p:sp>
        <p:nvSpPr>
          <p:cNvPr id="4" name="Slide Number Placeholder 3"/>
          <p:cNvSpPr>
            <a:spLocks noGrp="1"/>
          </p:cNvSpPr>
          <p:nvPr>
            <p:ph type="sldNum" sz="quarter" idx="10"/>
          </p:nvPr>
        </p:nvSpPr>
        <p:spPr/>
        <p:txBody>
          <a:bodyPr/>
          <a:lstStyle/>
          <a:p>
            <a:pPr>
              <a:defRPr/>
            </a:pPr>
            <a:fld id="{1A31AB6A-7367-417E-BFF4-9FEFF8D1351E}" type="slidenum">
              <a:rPr lang="en-US" smtClean="0"/>
              <a:pPr>
                <a:defRPr/>
              </a:pPr>
              <a:t>14</a:t>
            </a:fld>
            <a:endParaRPr lang="en-US" dirty="0"/>
          </a:p>
        </p:txBody>
      </p:sp>
    </p:spTree>
    <p:extLst>
      <p:ext uri="{BB962C8B-B14F-4D97-AF65-F5344CB8AC3E}">
        <p14:creationId xmlns:p14="http://schemas.microsoft.com/office/powerpoint/2010/main" val="13528580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Anything with federal funding, even partial, is grouped with federal. This includes federal / university and federal / non-federal partnerships.</a:t>
            </a:r>
          </a:p>
        </p:txBody>
      </p:sp>
      <p:sp>
        <p:nvSpPr>
          <p:cNvPr id="4" name="Slide Number Placeholder 3"/>
          <p:cNvSpPr>
            <a:spLocks noGrp="1"/>
          </p:cNvSpPr>
          <p:nvPr>
            <p:ph type="sldNum" sz="quarter" idx="10"/>
          </p:nvPr>
        </p:nvSpPr>
        <p:spPr/>
        <p:txBody>
          <a:bodyPr/>
          <a:lstStyle/>
          <a:p>
            <a:pPr>
              <a:defRPr/>
            </a:pPr>
            <a:fld id="{1A31AB6A-7367-417E-BFF4-9FEFF8D1351E}" type="slidenum">
              <a:rPr lang="en-US" smtClean="0"/>
              <a:pPr>
                <a:defRPr/>
              </a:pPr>
              <a:t>15</a:t>
            </a:fld>
            <a:endParaRPr lang="en-US" dirty="0"/>
          </a:p>
        </p:txBody>
      </p:sp>
    </p:spTree>
    <p:extLst>
      <p:ext uri="{BB962C8B-B14F-4D97-AF65-F5344CB8AC3E}">
        <p14:creationId xmlns:p14="http://schemas.microsoft.com/office/powerpoint/2010/main" val="10633907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Yes – they had links on their site</a:t>
            </a:r>
            <a:r>
              <a:rPr lang="en-US" baseline="0" dirty="0" smtClean="0"/>
              <a:t> with instructions on how to submit data, did not indicate any limitations aside from scope / subject content</a:t>
            </a:r>
          </a:p>
          <a:p>
            <a:r>
              <a:rPr lang="en-US" baseline="0" dirty="0" smtClean="0"/>
              <a:t>No – data submission was limited to partners or consortium membership, or limited by research funding sources</a:t>
            </a:r>
          </a:p>
          <a:p>
            <a:r>
              <a:rPr lang="en-US" baseline="0" dirty="0" smtClean="0"/>
              <a:t>Undetermined – no information either way, unclear where data comes from or who is allowed to submit (likely not open)</a:t>
            </a:r>
            <a:endParaRPr lang="en-US" dirty="0" smtClean="0"/>
          </a:p>
        </p:txBody>
      </p:sp>
      <p:sp>
        <p:nvSpPr>
          <p:cNvPr id="4" name="Slide Number Placeholder 3"/>
          <p:cNvSpPr>
            <a:spLocks noGrp="1"/>
          </p:cNvSpPr>
          <p:nvPr>
            <p:ph type="sldNum" sz="quarter" idx="10"/>
          </p:nvPr>
        </p:nvSpPr>
        <p:spPr/>
        <p:txBody>
          <a:bodyPr/>
          <a:lstStyle/>
          <a:p>
            <a:pPr>
              <a:defRPr/>
            </a:pPr>
            <a:fld id="{1A31AB6A-7367-417E-BFF4-9FEFF8D1351E}" type="slidenum">
              <a:rPr lang="en-US" smtClean="0"/>
              <a:pPr>
                <a:defRPr/>
              </a:pPr>
              <a:t>16</a:t>
            </a:fld>
            <a:endParaRPr lang="en-US" dirty="0"/>
          </a:p>
        </p:txBody>
      </p:sp>
    </p:spTree>
    <p:extLst>
      <p:ext uri="{BB962C8B-B14F-4D97-AF65-F5344CB8AC3E}">
        <p14:creationId xmlns:p14="http://schemas.microsoft.com/office/powerpoint/2010/main" val="106339079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dirty="0" smtClean="0"/>
              <a:t>The 7 terms we chose are</a:t>
            </a:r>
            <a:r>
              <a:rPr lang="en-US" baseline="0" dirty="0" smtClean="0"/>
              <a:t> not the only ones ag data would be classified under. Other data might relate tangentially or even directly to agriculture. </a:t>
            </a:r>
          </a:p>
          <a:p>
            <a:pPr marL="228600" indent="-228600">
              <a:buAutoNum type="arabicPeriod"/>
            </a:pPr>
            <a:endParaRPr lang="en-US" baseline="0" dirty="0" smtClean="0"/>
          </a:p>
          <a:p>
            <a:pPr marL="228600" indent="-228600">
              <a:buAutoNum type="arabicPeriod"/>
            </a:pPr>
            <a:r>
              <a:rPr lang="en-US" baseline="0" dirty="0" smtClean="0"/>
              <a:t>Might be important to screen GBIF occurrences with a list of agriculturally relevant names, because the number of datasets probably doesn’t reflect the true volume of relevant data</a:t>
            </a:r>
          </a:p>
          <a:p>
            <a:pPr marL="228600" indent="-228600">
              <a:buAutoNum type="arabicPeriod"/>
            </a:pPr>
            <a:endParaRPr lang="en-US" baseline="0" dirty="0" smtClean="0"/>
          </a:p>
          <a:p>
            <a:pPr marL="228600" indent="-228600">
              <a:buAutoNum type="arabicPeriod"/>
            </a:pPr>
            <a:r>
              <a:rPr lang="en-US" baseline="0" dirty="0" smtClean="0"/>
              <a:t>However, when we get new lists of ag data resources, almost all are already in the inventory so we are reaching the asymptote.</a:t>
            </a:r>
            <a:endParaRPr lang="en-US" dirty="0"/>
          </a:p>
        </p:txBody>
      </p:sp>
      <p:sp>
        <p:nvSpPr>
          <p:cNvPr id="4" name="Slide Number Placeholder 3"/>
          <p:cNvSpPr>
            <a:spLocks noGrp="1"/>
          </p:cNvSpPr>
          <p:nvPr>
            <p:ph type="sldNum" sz="quarter" idx="10"/>
          </p:nvPr>
        </p:nvSpPr>
        <p:spPr/>
        <p:txBody>
          <a:bodyPr/>
          <a:lstStyle/>
          <a:p>
            <a:pPr>
              <a:defRPr/>
            </a:pPr>
            <a:fld id="{1A31AB6A-7367-417E-BFF4-9FEFF8D1351E}" type="slidenum">
              <a:rPr lang="en-US" smtClean="0"/>
              <a:pPr>
                <a:defRPr/>
              </a:pPr>
              <a:t>17</a:t>
            </a:fld>
            <a:endParaRPr lang="en-US" dirty="0"/>
          </a:p>
        </p:txBody>
      </p:sp>
    </p:spTree>
    <p:extLst>
      <p:ext uri="{BB962C8B-B14F-4D97-AF65-F5344CB8AC3E}">
        <p14:creationId xmlns:p14="http://schemas.microsoft.com/office/powerpoint/2010/main" val="182383451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1A31AB6A-7367-417E-BFF4-9FEFF8D1351E}" type="slidenum">
              <a:rPr lang="en-US" smtClean="0"/>
              <a:pPr>
                <a:defRPr/>
              </a:pPr>
              <a:t>18</a:t>
            </a:fld>
            <a:endParaRPr lang="en-US" dirty="0"/>
          </a:p>
        </p:txBody>
      </p:sp>
    </p:spTree>
    <p:extLst>
      <p:ext uri="{BB962C8B-B14F-4D97-AF65-F5344CB8AC3E}">
        <p14:creationId xmlns:p14="http://schemas.microsoft.com/office/powerpoint/2010/main" val="182383451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1A31AB6A-7367-417E-BFF4-9FEFF8D1351E}" type="slidenum">
              <a:rPr lang="en-US" smtClean="0"/>
              <a:pPr>
                <a:defRPr/>
              </a:pPr>
              <a:t>19</a:t>
            </a:fld>
            <a:endParaRPr lang="en-US" dirty="0"/>
          </a:p>
        </p:txBody>
      </p:sp>
    </p:spTree>
    <p:extLst>
      <p:ext uri="{BB962C8B-B14F-4D97-AF65-F5344CB8AC3E}">
        <p14:creationId xmlns:p14="http://schemas.microsoft.com/office/powerpoint/2010/main" val="21376483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Last point: to help both</a:t>
            </a:r>
            <a:r>
              <a:rPr lang="en-US" baseline="0" dirty="0" smtClean="0"/>
              <a:t> infrastructure developers AND librarians</a:t>
            </a:r>
          </a:p>
          <a:p>
            <a:r>
              <a:rPr lang="en-US" baseline="0" dirty="0" smtClean="0"/>
              <a:t>The scope is based toward the US</a:t>
            </a:r>
            <a:endParaRPr lang="en-US" dirty="0"/>
          </a:p>
        </p:txBody>
      </p:sp>
      <p:sp>
        <p:nvSpPr>
          <p:cNvPr id="4" name="Slide Number Placeholder 3"/>
          <p:cNvSpPr>
            <a:spLocks noGrp="1"/>
          </p:cNvSpPr>
          <p:nvPr>
            <p:ph type="sldNum" sz="quarter" idx="10"/>
          </p:nvPr>
        </p:nvSpPr>
        <p:spPr/>
        <p:txBody>
          <a:bodyPr/>
          <a:lstStyle/>
          <a:p>
            <a:pPr>
              <a:defRPr/>
            </a:pPr>
            <a:fld id="{1A31AB6A-7367-417E-BFF4-9FEFF8D1351E}" type="slidenum">
              <a:rPr lang="en-US" smtClean="0"/>
              <a:pPr>
                <a:defRPr/>
              </a:pPr>
              <a:t>2</a:t>
            </a:fld>
            <a:endParaRPr lang="en-US" dirty="0"/>
          </a:p>
        </p:txBody>
      </p:sp>
    </p:spTree>
    <p:extLst>
      <p:ext uri="{BB962C8B-B14F-4D97-AF65-F5344CB8AC3E}">
        <p14:creationId xmlns:p14="http://schemas.microsoft.com/office/powerpoint/2010/main" val="7081564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1A31AB6A-7367-417E-BFF4-9FEFF8D1351E}" type="slidenum">
              <a:rPr lang="en-US" smtClean="0"/>
              <a:pPr>
                <a:defRPr/>
              </a:pPr>
              <a:t>3</a:t>
            </a:fld>
            <a:endParaRPr lang="en-US" dirty="0"/>
          </a:p>
        </p:txBody>
      </p:sp>
    </p:spTree>
    <p:extLst>
      <p:ext uri="{BB962C8B-B14F-4D97-AF65-F5344CB8AC3E}">
        <p14:creationId xmlns:p14="http://schemas.microsoft.com/office/powerpoint/2010/main" val="7081564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Public Access to Federally Funded Research - The Office of Science and Technology Policy has directed federal agencies with more than $100M in R&amp;D expenditures to develop plans to make the published results of federally-funded research, including datasets, freely available to the public within one year of publication.</a:t>
            </a:r>
            <a:endParaRPr lang="en-US" dirty="0"/>
          </a:p>
        </p:txBody>
      </p:sp>
      <p:sp>
        <p:nvSpPr>
          <p:cNvPr id="4" name="Slide Number Placeholder 3"/>
          <p:cNvSpPr>
            <a:spLocks noGrp="1"/>
          </p:cNvSpPr>
          <p:nvPr>
            <p:ph type="sldNum" sz="quarter" idx="10"/>
          </p:nvPr>
        </p:nvSpPr>
        <p:spPr/>
        <p:txBody>
          <a:bodyPr/>
          <a:lstStyle/>
          <a:p>
            <a:pPr>
              <a:defRPr/>
            </a:pPr>
            <a:fld id="{1A31AB6A-7367-417E-BFF4-9FEFF8D1351E}" type="slidenum">
              <a:rPr lang="en-US" smtClean="0"/>
              <a:pPr>
                <a:defRPr/>
              </a:pPr>
              <a:t>4</a:t>
            </a:fld>
            <a:endParaRPr lang="en-US" dirty="0"/>
          </a:p>
        </p:txBody>
      </p:sp>
    </p:spTree>
    <p:extLst>
      <p:ext uri="{BB962C8B-B14F-4D97-AF65-F5344CB8AC3E}">
        <p14:creationId xmlns:p14="http://schemas.microsoft.com/office/powerpoint/2010/main" val="7081564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1A31AB6A-7367-417E-BFF4-9FEFF8D1351E}" type="slidenum">
              <a:rPr lang="en-US" smtClean="0"/>
              <a:pPr>
                <a:defRPr/>
              </a:pPr>
              <a:t>5</a:t>
            </a:fld>
            <a:endParaRPr lang="en-US" dirty="0"/>
          </a:p>
        </p:txBody>
      </p:sp>
    </p:spTree>
    <p:extLst>
      <p:ext uri="{BB962C8B-B14F-4D97-AF65-F5344CB8AC3E}">
        <p14:creationId xmlns:p14="http://schemas.microsoft.com/office/powerpoint/2010/main" val="7081564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1A31AB6A-7367-417E-BFF4-9FEFF8D1351E}" type="slidenum">
              <a:rPr lang="en-US" smtClean="0"/>
              <a:pPr>
                <a:defRPr/>
              </a:pPr>
              <a:t>6</a:t>
            </a:fld>
            <a:endParaRPr lang="en-US" dirty="0"/>
          </a:p>
        </p:txBody>
      </p:sp>
    </p:spTree>
    <p:extLst>
      <p:ext uri="{BB962C8B-B14F-4D97-AF65-F5344CB8AC3E}">
        <p14:creationId xmlns:p14="http://schemas.microsoft.com/office/powerpoint/2010/main" val="7081564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colleague, Mike </a:t>
            </a:r>
            <a:r>
              <a:rPr lang="en-US" dirty="0" err="1" smtClean="0"/>
              <a:t>Esman</a:t>
            </a:r>
            <a:r>
              <a:rPr lang="en-US" dirty="0" smtClean="0"/>
              <a:t>, found and counted all journal articles listed in databases and websites of all the intramural research agencies in USDA. </a:t>
            </a:r>
            <a:endParaRPr lang="en-US" dirty="0"/>
          </a:p>
        </p:txBody>
      </p:sp>
      <p:sp>
        <p:nvSpPr>
          <p:cNvPr id="4" name="Slide Number Placeholder 3"/>
          <p:cNvSpPr>
            <a:spLocks noGrp="1"/>
          </p:cNvSpPr>
          <p:nvPr>
            <p:ph type="sldNum" sz="quarter" idx="10"/>
          </p:nvPr>
        </p:nvSpPr>
        <p:spPr/>
        <p:txBody>
          <a:bodyPr/>
          <a:lstStyle/>
          <a:p>
            <a:pPr>
              <a:defRPr/>
            </a:pPr>
            <a:fld id="{1A31AB6A-7367-417E-BFF4-9FEFF8D1351E}" type="slidenum">
              <a:rPr lang="en-US" smtClean="0"/>
              <a:pPr>
                <a:defRPr/>
              </a:pPr>
              <a:t>7</a:t>
            </a:fld>
            <a:endParaRPr lang="en-US" dirty="0"/>
          </a:p>
        </p:txBody>
      </p:sp>
    </p:spTree>
    <p:extLst>
      <p:ext uri="{BB962C8B-B14F-4D97-AF65-F5344CB8AC3E}">
        <p14:creationId xmlns:p14="http://schemas.microsoft.com/office/powerpoint/2010/main" val="7081564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1A31AB6A-7367-417E-BFF4-9FEFF8D1351E}" type="slidenum">
              <a:rPr lang="en-US" smtClean="0"/>
              <a:pPr>
                <a:defRPr/>
              </a:pPr>
              <a:t>8</a:t>
            </a:fld>
            <a:endParaRPr lang="en-US" dirty="0"/>
          </a:p>
        </p:txBody>
      </p:sp>
    </p:spTree>
    <p:extLst>
      <p:ext uri="{BB962C8B-B14F-4D97-AF65-F5344CB8AC3E}">
        <p14:creationId xmlns:p14="http://schemas.microsoft.com/office/powerpoint/2010/main" val="7081564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More journals</a:t>
            </a:r>
            <a:r>
              <a:rPr lang="en-US" baseline="0" dirty="0" smtClean="0"/>
              <a:t> are requiring the data associated with their published papers to be open. </a:t>
            </a: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Top journals</a:t>
            </a:r>
            <a:r>
              <a:rPr lang="en-US" baseline="0" dirty="0" smtClean="0"/>
              <a:t> with ag content profiled </a:t>
            </a:r>
          </a:p>
          <a:p>
            <a:pPr marL="0" marR="0" indent="0" algn="l" defTabSz="914400" rtl="0" eaLnBrk="0" fontAlgn="base" latinLnBrk="0" hangingPunct="0">
              <a:lnSpc>
                <a:spcPct val="100000"/>
              </a:lnSpc>
              <a:spcBef>
                <a:spcPct val="30000"/>
              </a:spcBef>
              <a:spcAft>
                <a:spcPct val="0"/>
              </a:spcAft>
              <a:buClrTx/>
              <a:buSzTx/>
              <a:buFontTx/>
              <a:buNone/>
              <a:tabLst/>
              <a:defRPr/>
            </a:pPr>
            <a:r>
              <a:rPr lang="en-US" b="1" baseline="0" dirty="0" smtClean="0"/>
              <a:t>PLOS ONE</a:t>
            </a:r>
            <a:r>
              <a:rPr lang="en-US" baseline="0" dirty="0" smtClean="0"/>
              <a:t>, </a:t>
            </a:r>
            <a:r>
              <a:rPr lang="en-US" b="1" baseline="0" dirty="0" smtClean="0"/>
              <a:t>Scientific Reports</a:t>
            </a:r>
            <a:r>
              <a:rPr lang="en-US" baseline="0" dirty="0" smtClean="0"/>
              <a:t>, </a:t>
            </a:r>
            <a:r>
              <a:rPr lang="en-US" b="1" baseline="0" dirty="0" smtClean="0"/>
              <a:t>Frontiers in Plant Science</a:t>
            </a:r>
            <a:r>
              <a:rPr lang="en-US" baseline="0" dirty="0" smtClean="0"/>
              <a:t>, </a:t>
            </a:r>
            <a:r>
              <a:rPr lang="en-US" b="1" baseline="0" dirty="0" smtClean="0"/>
              <a:t>Genome Announcements </a:t>
            </a:r>
            <a:r>
              <a:rPr lang="en-US" baseline="0" dirty="0" smtClean="0"/>
              <a:t>are top ag journals that require open data.</a:t>
            </a:r>
          </a:p>
          <a:p>
            <a:r>
              <a:rPr lang="en-US" baseline="0" dirty="0" smtClean="0"/>
              <a:t>Note: not every journal has a policy regarding open data one way or the other</a:t>
            </a:r>
          </a:p>
        </p:txBody>
      </p:sp>
      <p:sp>
        <p:nvSpPr>
          <p:cNvPr id="4" name="Slide Number Placeholder 3"/>
          <p:cNvSpPr>
            <a:spLocks noGrp="1"/>
          </p:cNvSpPr>
          <p:nvPr>
            <p:ph type="sldNum" sz="quarter" idx="10"/>
          </p:nvPr>
        </p:nvSpPr>
        <p:spPr/>
        <p:txBody>
          <a:bodyPr/>
          <a:lstStyle/>
          <a:p>
            <a:pPr>
              <a:defRPr/>
            </a:pPr>
            <a:fld id="{1A31AB6A-7367-417E-BFF4-9FEFF8D1351E}" type="slidenum">
              <a:rPr lang="en-US" smtClean="0"/>
              <a:pPr>
                <a:defRPr/>
              </a:pPr>
              <a:t>9</a:t>
            </a:fld>
            <a:endParaRPr lang="en-US" dirty="0"/>
          </a:p>
        </p:txBody>
      </p:sp>
    </p:spTree>
    <p:extLst>
      <p:ext uri="{BB962C8B-B14F-4D97-AF65-F5344CB8AC3E}">
        <p14:creationId xmlns:p14="http://schemas.microsoft.com/office/powerpoint/2010/main" val="106339079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85800"/>
            <a:ext cx="7772400" cy="1470025"/>
          </a:xfrm>
        </p:spPr>
        <p:txBody>
          <a:bodyPr/>
          <a:lstStyle>
            <a:lvl1pPr>
              <a:defRPr b="1">
                <a:solidFill>
                  <a:schemeClr val="accent1">
                    <a:lumMod val="75000"/>
                  </a:schemeClr>
                </a:solidFill>
                <a:latin typeface="Arial" pitchFamily="34" charset="0"/>
                <a:cs typeface="Arial" pitchFamily="34"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normAutofit/>
          </a:bodyPr>
          <a:lstStyle>
            <a:lvl1pPr marL="0" indent="0" algn="ctr">
              <a:buNone/>
              <a:defRPr sz="2800">
                <a:solidFill>
                  <a:schemeClr val="tx1"/>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fld id="{073928D3-DB1F-495F-81C3-3F181AAD294E}" type="datetime1">
              <a:rPr lang="en-US" smtClean="0">
                <a:solidFill>
                  <a:prstClr val="black">
                    <a:tint val="75000"/>
                  </a:prstClr>
                </a:solidFill>
                <a:latin typeface="Calibri"/>
              </a:rPr>
              <a:t>9/29/2017</a:t>
            </a:fld>
            <a:endParaRPr lang="en-US" dirty="0">
              <a:solidFill>
                <a:prstClr val="black">
                  <a:tint val="75000"/>
                </a:prstClr>
              </a:solidFill>
              <a:latin typeface="Calibri"/>
            </a:endParaRPr>
          </a:p>
        </p:txBody>
      </p:sp>
      <p:sp>
        <p:nvSpPr>
          <p:cNvPr id="5" name="Footer Placeholder 4"/>
          <p:cNvSpPr>
            <a:spLocks noGrp="1"/>
          </p:cNvSpPr>
          <p:nvPr>
            <p:ph type="ftr" sz="quarter" idx="11"/>
          </p:nvPr>
        </p:nvSpPr>
        <p:spPr>
          <a:xfrm>
            <a:off x="3124200" y="6301648"/>
            <a:ext cx="2895600" cy="419827"/>
          </a:xfrm>
        </p:spPr>
        <p:txBody>
          <a:bodyPr/>
          <a:lstStyle/>
          <a:p>
            <a:r>
              <a:rPr lang="en-US" smtClean="0">
                <a:solidFill>
                  <a:prstClr val="black">
                    <a:tint val="75000"/>
                  </a:prstClr>
                </a:solidFill>
                <a:latin typeface="Calibri"/>
              </a:rPr>
              <a:t>https://data.nal.usda.gov</a:t>
            </a:r>
            <a:endParaRPr lang="en-US" dirty="0">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D4243A02-4EF0-4266-B524-22859FACE49D}" type="slidenum">
              <a:rPr lang="en-US" smtClean="0">
                <a:solidFill>
                  <a:prstClr val="black">
                    <a:tint val="75000"/>
                  </a:prstClr>
                </a:solidFill>
                <a:latin typeface="Calibri"/>
              </a:rPr>
              <a:pPr/>
              <a:t>‹#›</a:t>
            </a:fld>
            <a:endParaRPr lang="en-US" dirty="0">
              <a:solidFill>
                <a:prstClr val="black">
                  <a:tint val="75000"/>
                </a:prstClr>
              </a:solidFill>
              <a:latin typeface="Calibri"/>
            </a:endParaRPr>
          </a:p>
        </p:txBody>
      </p:sp>
      <p:grpSp>
        <p:nvGrpSpPr>
          <p:cNvPr id="17" name="Group 16"/>
          <p:cNvGrpSpPr/>
          <p:nvPr userDrawn="1"/>
        </p:nvGrpSpPr>
        <p:grpSpPr>
          <a:xfrm>
            <a:off x="0" y="2645157"/>
            <a:ext cx="9144000" cy="182482"/>
            <a:chOff x="0" y="6612672"/>
            <a:chExt cx="9144000" cy="182482"/>
          </a:xfrm>
        </p:grpSpPr>
        <p:sp>
          <p:nvSpPr>
            <p:cNvPr id="21" name="Rectangle 20"/>
            <p:cNvSpPr/>
            <p:nvPr/>
          </p:nvSpPr>
          <p:spPr>
            <a:xfrm>
              <a:off x="0" y="6612672"/>
              <a:ext cx="4267200" cy="182482"/>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dirty="0">
                <a:solidFill>
                  <a:prstClr val="white"/>
                </a:solidFill>
                <a:latin typeface="Calibri"/>
              </a:endParaRPr>
            </a:p>
          </p:txBody>
        </p:sp>
        <p:sp>
          <p:nvSpPr>
            <p:cNvPr id="19" name="Rectangle 18"/>
            <p:cNvSpPr/>
            <p:nvPr/>
          </p:nvSpPr>
          <p:spPr>
            <a:xfrm>
              <a:off x="4876800" y="6612672"/>
              <a:ext cx="4267200" cy="182482"/>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dirty="0">
                <a:solidFill>
                  <a:prstClr val="white"/>
                </a:solidFill>
                <a:latin typeface="Calibri"/>
              </a:endParaRPr>
            </a:p>
          </p:txBody>
        </p:sp>
      </p:grpSp>
      <p:pic>
        <p:nvPicPr>
          <p:cNvPr id="1026" name="Picture 2" descr="S:\NAL\DOCS\USDA Logos\usda300small.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192809" y="2452301"/>
            <a:ext cx="824484" cy="56819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extLst>
      <p:ext uri="{BB962C8B-B14F-4D97-AF65-F5344CB8AC3E}">
        <p14:creationId xmlns:p14="http://schemas.microsoft.com/office/powerpoint/2010/main" val="23806949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solidFill>
                  <a:schemeClr val="accent1">
                    <a:lumMod val="75000"/>
                  </a:schemeClr>
                </a:solidFill>
              </a:defRPr>
            </a:lvl1pPr>
          </a:lstStyle>
          <a:p>
            <a:r>
              <a:rPr lang="en-US" dirty="0"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8B6904C-2E4D-4F5F-8D38-D7E97EA10EA6}" type="datetime1">
              <a:rPr lang="en-US" smtClean="0">
                <a:solidFill>
                  <a:prstClr val="black">
                    <a:tint val="75000"/>
                  </a:prstClr>
                </a:solidFill>
                <a:latin typeface="Calibri"/>
              </a:rPr>
              <a:t>9/29/2017</a:t>
            </a:fld>
            <a:endParaRPr lang="en-US" dirty="0">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latin typeface="Calibri"/>
              </a:rPr>
              <a:t>https://data.nal.usda.gov</a:t>
            </a:r>
            <a:endParaRPr lang="en-US" dirty="0">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D4243A02-4EF0-4266-B524-22859FACE49D}" type="slidenum">
              <a:rPr lang="en-US" smtClean="0">
                <a:solidFill>
                  <a:prstClr val="black">
                    <a:tint val="75000"/>
                  </a:prstClr>
                </a:solidFill>
                <a:latin typeface="Calibri"/>
              </a:rPr>
              <a:pPr/>
              <a:t>‹#›</a:t>
            </a:fld>
            <a:endParaRPr lang="en-US" dirty="0">
              <a:solidFill>
                <a:prstClr val="black">
                  <a:tint val="75000"/>
                </a:prstClr>
              </a:solidFill>
              <a:latin typeface="Calibri"/>
            </a:endParaRPr>
          </a:p>
        </p:txBody>
      </p:sp>
      <p:grpSp>
        <p:nvGrpSpPr>
          <p:cNvPr id="7" name="Group 6"/>
          <p:cNvGrpSpPr/>
          <p:nvPr userDrawn="1"/>
        </p:nvGrpSpPr>
        <p:grpSpPr>
          <a:xfrm>
            <a:off x="0" y="6650045"/>
            <a:ext cx="9144000" cy="115720"/>
            <a:chOff x="0" y="6679434"/>
            <a:chExt cx="9144000" cy="115720"/>
          </a:xfrm>
        </p:grpSpPr>
        <p:sp>
          <p:nvSpPr>
            <p:cNvPr id="8" name="Rectangle 7"/>
            <p:cNvSpPr/>
            <p:nvPr/>
          </p:nvSpPr>
          <p:spPr>
            <a:xfrm>
              <a:off x="0" y="6679434"/>
              <a:ext cx="4267200" cy="11572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dirty="0">
                <a:solidFill>
                  <a:prstClr val="white"/>
                </a:solidFill>
                <a:latin typeface="Calibri"/>
              </a:endParaRPr>
            </a:p>
          </p:txBody>
        </p:sp>
        <p:sp>
          <p:nvSpPr>
            <p:cNvPr id="9" name="Rectangle 8"/>
            <p:cNvSpPr/>
            <p:nvPr/>
          </p:nvSpPr>
          <p:spPr>
            <a:xfrm>
              <a:off x="4876800" y="6679434"/>
              <a:ext cx="4267200" cy="11572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dirty="0">
                <a:solidFill>
                  <a:prstClr val="white"/>
                </a:solidFill>
                <a:latin typeface="Calibri"/>
              </a:endParaRPr>
            </a:p>
          </p:txBody>
        </p:sp>
      </p:grpSp>
      <p:pic>
        <p:nvPicPr>
          <p:cNvPr id="10" name="Picture 2" descr="S:\NAL\DOCS\USDA Logos\usda300small.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266369" y="6304382"/>
            <a:ext cx="611263" cy="42125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extLst>
      <p:ext uri="{BB962C8B-B14F-4D97-AF65-F5344CB8AC3E}">
        <p14:creationId xmlns:p14="http://schemas.microsoft.com/office/powerpoint/2010/main" val="10315217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lvl1pPr>
              <a:defRPr b="1">
                <a:solidFill>
                  <a:schemeClr val="accent1">
                    <a:lumMod val="75000"/>
                  </a:schemeClr>
                </a:solidFill>
              </a:defRPr>
            </a:lvl1pPr>
          </a:lstStyle>
          <a:p>
            <a:r>
              <a:rPr lang="en-US" dirty="0"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C5EB90BC-D09C-48F1-8DB9-9CBA283AD988}" type="datetime1">
              <a:rPr lang="en-US" smtClean="0">
                <a:solidFill>
                  <a:prstClr val="black">
                    <a:tint val="75000"/>
                  </a:prstClr>
                </a:solidFill>
                <a:latin typeface="Calibri"/>
              </a:rPr>
              <a:t>9/29/2017</a:t>
            </a:fld>
            <a:endParaRPr lang="en-US" dirty="0">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latin typeface="Calibri"/>
              </a:rPr>
              <a:t>https://data.nal.usda.gov</a:t>
            </a:r>
            <a:endParaRPr lang="en-US" dirty="0">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D4243A02-4EF0-4266-B524-22859FACE49D}" type="slidenum">
              <a:rPr lang="en-US" smtClean="0">
                <a:solidFill>
                  <a:prstClr val="black">
                    <a:tint val="75000"/>
                  </a:prstClr>
                </a:solidFill>
                <a:latin typeface="Calibri"/>
              </a:rPr>
              <a:pPr/>
              <a:t>‹#›</a:t>
            </a:fld>
            <a:endParaRPr lang="en-US" dirty="0">
              <a:solidFill>
                <a:prstClr val="black">
                  <a:tint val="75000"/>
                </a:prstClr>
              </a:solidFill>
              <a:latin typeface="Calibri"/>
            </a:endParaRPr>
          </a:p>
        </p:txBody>
      </p:sp>
      <p:grpSp>
        <p:nvGrpSpPr>
          <p:cNvPr id="7" name="Group 6"/>
          <p:cNvGrpSpPr/>
          <p:nvPr userDrawn="1"/>
        </p:nvGrpSpPr>
        <p:grpSpPr>
          <a:xfrm>
            <a:off x="0" y="6650045"/>
            <a:ext cx="9144000" cy="115720"/>
            <a:chOff x="0" y="6679434"/>
            <a:chExt cx="9144000" cy="115720"/>
          </a:xfrm>
        </p:grpSpPr>
        <p:sp>
          <p:nvSpPr>
            <p:cNvPr id="8" name="Rectangle 7"/>
            <p:cNvSpPr/>
            <p:nvPr/>
          </p:nvSpPr>
          <p:spPr>
            <a:xfrm>
              <a:off x="0" y="6679434"/>
              <a:ext cx="4267200" cy="11572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dirty="0">
                <a:solidFill>
                  <a:prstClr val="white"/>
                </a:solidFill>
                <a:latin typeface="Calibri"/>
              </a:endParaRPr>
            </a:p>
          </p:txBody>
        </p:sp>
        <p:sp>
          <p:nvSpPr>
            <p:cNvPr id="9" name="Rectangle 8"/>
            <p:cNvSpPr/>
            <p:nvPr/>
          </p:nvSpPr>
          <p:spPr>
            <a:xfrm>
              <a:off x="4876800" y="6679434"/>
              <a:ext cx="4267200" cy="11572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dirty="0">
                <a:solidFill>
                  <a:prstClr val="white"/>
                </a:solidFill>
                <a:latin typeface="Calibri"/>
              </a:endParaRPr>
            </a:p>
          </p:txBody>
        </p:sp>
      </p:grpSp>
      <p:pic>
        <p:nvPicPr>
          <p:cNvPr id="10" name="Picture 2" descr="S:\NAL\DOCS\USDA Logos\usda300small.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266369" y="6304382"/>
            <a:ext cx="611263" cy="42125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extLst>
      <p:ext uri="{BB962C8B-B14F-4D97-AF65-F5344CB8AC3E}">
        <p14:creationId xmlns:p14="http://schemas.microsoft.com/office/powerpoint/2010/main" val="9801116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200" b="1">
                <a:solidFill>
                  <a:schemeClr val="accent1">
                    <a:lumMod val="75000"/>
                  </a:schemeClr>
                </a:solidFill>
                <a:latin typeface="Arial" pitchFamily="34" charset="0"/>
                <a:cs typeface="Arial"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a:latin typeface="Arial" pitchFamily="34" charset="0"/>
                <a:cs typeface="Arial" pitchFamily="34" charset="0"/>
              </a:defRPr>
            </a:lvl4pPr>
            <a:lvl5pPr>
              <a:defRPr>
                <a:latin typeface="Arial" pitchFamily="34" charset="0"/>
                <a:cs typeface="Arial"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C9312E3A-8F43-431D-A431-C1DFDF0BCE54}" type="datetime1">
              <a:rPr lang="en-US" smtClean="0">
                <a:solidFill>
                  <a:prstClr val="black">
                    <a:tint val="75000"/>
                  </a:prstClr>
                </a:solidFill>
                <a:latin typeface="Calibri"/>
              </a:rPr>
              <a:t>9/29/2017</a:t>
            </a:fld>
            <a:endParaRPr lang="en-US" dirty="0">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latin typeface="Calibri"/>
              </a:rPr>
              <a:t>https://data.nal.usda.gov</a:t>
            </a:r>
            <a:endParaRPr lang="en-US" dirty="0">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D4243A02-4EF0-4266-B524-22859FACE49D}" type="slidenum">
              <a:rPr lang="en-US" smtClean="0">
                <a:solidFill>
                  <a:prstClr val="black">
                    <a:tint val="75000"/>
                  </a:prstClr>
                </a:solidFill>
                <a:latin typeface="Calibri"/>
              </a:rPr>
              <a:pPr/>
              <a:t>‹#›</a:t>
            </a:fld>
            <a:endParaRPr lang="en-US" dirty="0">
              <a:solidFill>
                <a:prstClr val="black">
                  <a:tint val="75000"/>
                </a:prstClr>
              </a:solidFill>
              <a:latin typeface="Calibri"/>
            </a:endParaRPr>
          </a:p>
        </p:txBody>
      </p:sp>
      <p:grpSp>
        <p:nvGrpSpPr>
          <p:cNvPr id="13" name="Group 12"/>
          <p:cNvGrpSpPr/>
          <p:nvPr userDrawn="1"/>
        </p:nvGrpSpPr>
        <p:grpSpPr>
          <a:xfrm>
            <a:off x="0" y="6650045"/>
            <a:ext cx="9144000" cy="115720"/>
            <a:chOff x="0" y="6679434"/>
            <a:chExt cx="9144000" cy="115720"/>
          </a:xfrm>
        </p:grpSpPr>
        <p:sp>
          <p:nvSpPr>
            <p:cNvPr id="11" name="Rectangle 10"/>
            <p:cNvSpPr/>
            <p:nvPr/>
          </p:nvSpPr>
          <p:spPr>
            <a:xfrm>
              <a:off x="0" y="6679434"/>
              <a:ext cx="4267200" cy="11572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dirty="0">
                <a:solidFill>
                  <a:prstClr val="white"/>
                </a:solidFill>
                <a:latin typeface="Calibri"/>
              </a:endParaRPr>
            </a:p>
          </p:txBody>
        </p:sp>
        <p:sp>
          <p:nvSpPr>
            <p:cNvPr id="9" name="Rectangle 8"/>
            <p:cNvSpPr/>
            <p:nvPr/>
          </p:nvSpPr>
          <p:spPr>
            <a:xfrm>
              <a:off x="4876800" y="6679434"/>
              <a:ext cx="4267200" cy="11572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dirty="0">
                <a:solidFill>
                  <a:prstClr val="white"/>
                </a:solidFill>
                <a:latin typeface="Calibri"/>
              </a:endParaRPr>
            </a:p>
          </p:txBody>
        </p:sp>
      </p:grpSp>
      <p:pic>
        <p:nvPicPr>
          <p:cNvPr id="2050" name="Picture 2" descr="S:\NAL\DOCS\USDA Logos\usda300small.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266369" y="6304382"/>
            <a:ext cx="611263" cy="42125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extLst>
      <p:ext uri="{BB962C8B-B14F-4D97-AF65-F5344CB8AC3E}">
        <p14:creationId xmlns:p14="http://schemas.microsoft.com/office/powerpoint/2010/main" val="26243466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solidFill>
                  <a:schemeClr val="accent1">
                    <a:lumMod val="75000"/>
                  </a:schemeClr>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77347BC-6F00-488A-92B7-31FBE32341A7}" type="datetime1">
              <a:rPr lang="en-US" smtClean="0">
                <a:solidFill>
                  <a:prstClr val="black">
                    <a:tint val="75000"/>
                  </a:prstClr>
                </a:solidFill>
                <a:latin typeface="Calibri"/>
              </a:rPr>
              <a:t>9/29/2017</a:t>
            </a:fld>
            <a:endParaRPr lang="en-US" dirty="0">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latin typeface="Calibri"/>
              </a:rPr>
              <a:t>https://data.nal.usda.gov</a:t>
            </a:r>
            <a:endParaRPr lang="en-US" dirty="0">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D4243A02-4EF0-4266-B524-22859FACE49D}" type="slidenum">
              <a:rPr lang="en-US" smtClean="0">
                <a:solidFill>
                  <a:prstClr val="black">
                    <a:tint val="75000"/>
                  </a:prstClr>
                </a:solidFill>
                <a:latin typeface="Calibri"/>
              </a:rPr>
              <a:pPr/>
              <a:t>‹#›</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37863460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solidFill>
                  <a:schemeClr val="accent1">
                    <a:lumMod val="75000"/>
                  </a:schemeClr>
                </a:solidFill>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FEC3329-3B19-46F7-8790-AA3B28C1CBC0}" type="datetime1">
              <a:rPr lang="en-US" smtClean="0">
                <a:solidFill>
                  <a:prstClr val="black">
                    <a:tint val="75000"/>
                  </a:prstClr>
                </a:solidFill>
                <a:latin typeface="Calibri"/>
              </a:rPr>
              <a:t>9/29/2017</a:t>
            </a:fld>
            <a:endParaRPr lang="en-US" dirty="0">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latin typeface="Calibri"/>
              </a:rPr>
              <a:t>https://data.nal.usda.gov</a:t>
            </a:r>
            <a:endParaRPr lang="en-US" dirty="0">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D4243A02-4EF0-4266-B524-22859FACE49D}" type="slidenum">
              <a:rPr lang="en-US" smtClean="0">
                <a:solidFill>
                  <a:prstClr val="black">
                    <a:tint val="75000"/>
                  </a:prstClr>
                </a:solidFill>
                <a:latin typeface="Calibri"/>
              </a:rPr>
              <a:pPr/>
              <a:t>‹#›</a:t>
            </a:fld>
            <a:endParaRPr lang="en-US" dirty="0">
              <a:solidFill>
                <a:prstClr val="black">
                  <a:tint val="75000"/>
                </a:prstClr>
              </a:solidFill>
              <a:latin typeface="Calibri"/>
            </a:endParaRPr>
          </a:p>
        </p:txBody>
      </p:sp>
      <p:grpSp>
        <p:nvGrpSpPr>
          <p:cNvPr id="8" name="Group 7"/>
          <p:cNvGrpSpPr/>
          <p:nvPr userDrawn="1"/>
        </p:nvGrpSpPr>
        <p:grpSpPr>
          <a:xfrm>
            <a:off x="0" y="6650045"/>
            <a:ext cx="9144000" cy="115720"/>
            <a:chOff x="0" y="6679434"/>
            <a:chExt cx="9144000" cy="115720"/>
          </a:xfrm>
        </p:grpSpPr>
        <p:sp>
          <p:nvSpPr>
            <p:cNvPr id="9" name="Rectangle 8"/>
            <p:cNvSpPr/>
            <p:nvPr/>
          </p:nvSpPr>
          <p:spPr>
            <a:xfrm>
              <a:off x="0" y="6679434"/>
              <a:ext cx="4267200" cy="11572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dirty="0">
                <a:solidFill>
                  <a:prstClr val="white"/>
                </a:solidFill>
                <a:latin typeface="Calibri"/>
              </a:endParaRPr>
            </a:p>
          </p:txBody>
        </p:sp>
        <p:sp>
          <p:nvSpPr>
            <p:cNvPr id="10" name="Rectangle 9"/>
            <p:cNvSpPr/>
            <p:nvPr/>
          </p:nvSpPr>
          <p:spPr>
            <a:xfrm>
              <a:off x="4876800" y="6679434"/>
              <a:ext cx="4267200" cy="11572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dirty="0">
                <a:solidFill>
                  <a:prstClr val="white"/>
                </a:solidFill>
                <a:latin typeface="Calibri"/>
              </a:endParaRPr>
            </a:p>
          </p:txBody>
        </p:sp>
      </p:grpSp>
      <p:pic>
        <p:nvPicPr>
          <p:cNvPr id="11" name="Picture 2" descr="S:\NAL\DOCS\USDA Logos\usda300small.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266369" y="6304382"/>
            <a:ext cx="611263" cy="42125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extLst>
      <p:ext uri="{BB962C8B-B14F-4D97-AF65-F5344CB8AC3E}">
        <p14:creationId xmlns:p14="http://schemas.microsoft.com/office/powerpoint/2010/main" val="10157930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solidFill>
                  <a:schemeClr val="accent1">
                    <a:lumMod val="75000"/>
                  </a:schemeClr>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solidFill>
                  <a:schemeClr val="accent2">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solidFill>
                  <a:schemeClr val="accent2">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AAF93B4-DA9C-465B-B612-A421DC6A6BD9}" type="datetime1">
              <a:rPr lang="en-US" smtClean="0">
                <a:solidFill>
                  <a:prstClr val="black">
                    <a:tint val="75000"/>
                  </a:prstClr>
                </a:solidFill>
                <a:latin typeface="Calibri"/>
              </a:rPr>
              <a:t>9/29/2017</a:t>
            </a:fld>
            <a:endParaRPr lang="en-US" dirty="0">
              <a:solidFill>
                <a:prstClr val="black">
                  <a:tint val="75000"/>
                </a:prstClr>
              </a:solidFill>
              <a:latin typeface="Calibri"/>
            </a:endParaRPr>
          </a:p>
        </p:txBody>
      </p:sp>
      <p:sp>
        <p:nvSpPr>
          <p:cNvPr id="8" name="Footer Placeholder 7"/>
          <p:cNvSpPr>
            <a:spLocks noGrp="1"/>
          </p:cNvSpPr>
          <p:nvPr>
            <p:ph type="ftr" sz="quarter" idx="11"/>
          </p:nvPr>
        </p:nvSpPr>
        <p:spPr/>
        <p:txBody>
          <a:bodyPr/>
          <a:lstStyle/>
          <a:p>
            <a:r>
              <a:rPr lang="en-US" smtClean="0">
                <a:solidFill>
                  <a:prstClr val="black">
                    <a:tint val="75000"/>
                  </a:prstClr>
                </a:solidFill>
                <a:latin typeface="Calibri"/>
              </a:rPr>
              <a:t>https://data.nal.usda.gov</a:t>
            </a:r>
            <a:endParaRPr lang="en-US" dirty="0">
              <a:solidFill>
                <a:prstClr val="black">
                  <a:tint val="75000"/>
                </a:prstClr>
              </a:solidFill>
              <a:latin typeface="Calibri"/>
            </a:endParaRPr>
          </a:p>
        </p:txBody>
      </p:sp>
      <p:sp>
        <p:nvSpPr>
          <p:cNvPr id="9" name="Slide Number Placeholder 8"/>
          <p:cNvSpPr>
            <a:spLocks noGrp="1"/>
          </p:cNvSpPr>
          <p:nvPr>
            <p:ph type="sldNum" sz="quarter" idx="12"/>
          </p:nvPr>
        </p:nvSpPr>
        <p:spPr/>
        <p:txBody>
          <a:bodyPr/>
          <a:lstStyle/>
          <a:p>
            <a:fld id="{D4243A02-4EF0-4266-B524-22859FACE49D}" type="slidenum">
              <a:rPr lang="en-US" smtClean="0">
                <a:solidFill>
                  <a:prstClr val="black">
                    <a:tint val="75000"/>
                  </a:prstClr>
                </a:solidFill>
                <a:latin typeface="Calibri"/>
              </a:rPr>
              <a:pPr/>
              <a:t>‹#›</a:t>
            </a:fld>
            <a:endParaRPr lang="en-US" dirty="0">
              <a:solidFill>
                <a:prstClr val="black">
                  <a:tint val="75000"/>
                </a:prstClr>
              </a:solidFill>
              <a:latin typeface="Calibri"/>
            </a:endParaRPr>
          </a:p>
        </p:txBody>
      </p:sp>
      <p:grpSp>
        <p:nvGrpSpPr>
          <p:cNvPr id="10" name="Group 9"/>
          <p:cNvGrpSpPr/>
          <p:nvPr userDrawn="1"/>
        </p:nvGrpSpPr>
        <p:grpSpPr>
          <a:xfrm>
            <a:off x="0" y="6650045"/>
            <a:ext cx="9144000" cy="115720"/>
            <a:chOff x="0" y="6679434"/>
            <a:chExt cx="9144000" cy="115720"/>
          </a:xfrm>
        </p:grpSpPr>
        <p:sp>
          <p:nvSpPr>
            <p:cNvPr id="11" name="Rectangle 10"/>
            <p:cNvSpPr/>
            <p:nvPr/>
          </p:nvSpPr>
          <p:spPr>
            <a:xfrm>
              <a:off x="0" y="6679434"/>
              <a:ext cx="4267200" cy="11572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dirty="0">
                <a:solidFill>
                  <a:prstClr val="white"/>
                </a:solidFill>
                <a:latin typeface="Calibri"/>
              </a:endParaRPr>
            </a:p>
          </p:txBody>
        </p:sp>
        <p:sp>
          <p:nvSpPr>
            <p:cNvPr id="12" name="Rectangle 11"/>
            <p:cNvSpPr/>
            <p:nvPr/>
          </p:nvSpPr>
          <p:spPr>
            <a:xfrm>
              <a:off x="4876800" y="6679434"/>
              <a:ext cx="4267200" cy="11572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dirty="0">
                <a:solidFill>
                  <a:prstClr val="white"/>
                </a:solidFill>
                <a:latin typeface="Calibri"/>
              </a:endParaRPr>
            </a:p>
          </p:txBody>
        </p:sp>
      </p:grpSp>
      <p:pic>
        <p:nvPicPr>
          <p:cNvPr id="13" name="Picture 2" descr="S:\NAL\DOCS\USDA Logos\usda300small.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266369" y="6304382"/>
            <a:ext cx="611263" cy="42125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extLst>
      <p:ext uri="{BB962C8B-B14F-4D97-AF65-F5344CB8AC3E}">
        <p14:creationId xmlns:p14="http://schemas.microsoft.com/office/powerpoint/2010/main" val="19184342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solidFill>
                  <a:schemeClr val="accent1">
                    <a:lumMod val="75000"/>
                  </a:schemeClr>
                </a:solidFill>
              </a:defRPr>
            </a:lvl1pPr>
          </a:lstStyle>
          <a:p>
            <a:r>
              <a:rPr lang="en-US" dirty="0" smtClean="0"/>
              <a:t>Click to edit Master title style</a:t>
            </a:r>
            <a:endParaRPr lang="en-US" dirty="0"/>
          </a:p>
        </p:txBody>
      </p:sp>
      <p:sp>
        <p:nvSpPr>
          <p:cNvPr id="3" name="Date Placeholder 2"/>
          <p:cNvSpPr>
            <a:spLocks noGrp="1"/>
          </p:cNvSpPr>
          <p:nvPr>
            <p:ph type="dt" sz="half" idx="10"/>
          </p:nvPr>
        </p:nvSpPr>
        <p:spPr/>
        <p:txBody>
          <a:bodyPr/>
          <a:lstStyle/>
          <a:p>
            <a:fld id="{6AF4994D-0CA0-4BF3-851B-A1ADB7D73D3F}" type="datetime1">
              <a:rPr lang="en-US" smtClean="0">
                <a:solidFill>
                  <a:prstClr val="black">
                    <a:tint val="75000"/>
                  </a:prstClr>
                </a:solidFill>
                <a:latin typeface="Calibri"/>
              </a:rPr>
              <a:t>9/29/2017</a:t>
            </a:fld>
            <a:endParaRPr lang="en-US" dirty="0">
              <a:solidFill>
                <a:prstClr val="black">
                  <a:tint val="75000"/>
                </a:prstClr>
              </a:solidFill>
              <a:latin typeface="Calibri"/>
            </a:endParaRPr>
          </a:p>
        </p:txBody>
      </p:sp>
      <p:sp>
        <p:nvSpPr>
          <p:cNvPr id="4" name="Footer Placeholder 3"/>
          <p:cNvSpPr>
            <a:spLocks noGrp="1"/>
          </p:cNvSpPr>
          <p:nvPr>
            <p:ph type="ftr" sz="quarter" idx="11"/>
          </p:nvPr>
        </p:nvSpPr>
        <p:spPr/>
        <p:txBody>
          <a:bodyPr/>
          <a:lstStyle/>
          <a:p>
            <a:r>
              <a:rPr lang="en-US" smtClean="0">
                <a:solidFill>
                  <a:prstClr val="black">
                    <a:tint val="75000"/>
                  </a:prstClr>
                </a:solidFill>
                <a:latin typeface="Calibri"/>
              </a:rPr>
              <a:t>https://data.nal.usda.gov</a:t>
            </a:r>
            <a:endParaRPr lang="en-US" dirty="0">
              <a:solidFill>
                <a:prstClr val="black">
                  <a:tint val="75000"/>
                </a:prstClr>
              </a:solidFill>
              <a:latin typeface="Calibri"/>
            </a:endParaRPr>
          </a:p>
        </p:txBody>
      </p:sp>
      <p:sp>
        <p:nvSpPr>
          <p:cNvPr id="5" name="Slide Number Placeholder 4"/>
          <p:cNvSpPr>
            <a:spLocks noGrp="1"/>
          </p:cNvSpPr>
          <p:nvPr>
            <p:ph type="sldNum" sz="quarter" idx="12"/>
          </p:nvPr>
        </p:nvSpPr>
        <p:spPr/>
        <p:txBody>
          <a:bodyPr/>
          <a:lstStyle/>
          <a:p>
            <a:fld id="{D4243A02-4EF0-4266-B524-22859FACE49D}" type="slidenum">
              <a:rPr lang="en-US" smtClean="0">
                <a:solidFill>
                  <a:prstClr val="black">
                    <a:tint val="75000"/>
                  </a:prstClr>
                </a:solidFill>
                <a:latin typeface="Calibri"/>
              </a:rPr>
              <a:pPr/>
              <a:t>‹#›</a:t>
            </a:fld>
            <a:endParaRPr lang="en-US" dirty="0">
              <a:solidFill>
                <a:prstClr val="black">
                  <a:tint val="75000"/>
                </a:prstClr>
              </a:solidFill>
              <a:latin typeface="Calibri"/>
            </a:endParaRPr>
          </a:p>
        </p:txBody>
      </p:sp>
      <p:grpSp>
        <p:nvGrpSpPr>
          <p:cNvPr id="6" name="Group 5"/>
          <p:cNvGrpSpPr/>
          <p:nvPr userDrawn="1"/>
        </p:nvGrpSpPr>
        <p:grpSpPr>
          <a:xfrm>
            <a:off x="0" y="6650045"/>
            <a:ext cx="9144000" cy="115720"/>
            <a:chOff x="0" y="6679434"/>
            <a:chExt cx="9144000" cy="115720"/>
          </a:xfrm>
        </p:grpSpPr>
        <p:sp>
          <p:nvSpPr>
            <p:cNvPr id="7" name="Rectangle 6"/>
            <p:cNvSpPr/>
            <p:nvPr/>
          </p:nvSpPr>
          <p:spPr>
            <a:xfrm>
              <a:off x="0" y="6679434"/>
              <a:ext cx="4267200" cy="11572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dirty="0">
                <a:solidFill>
                  <a:prstClr val="white"/>
                </a:solidFill>
                <a:latin typeface="Calibri"/>
              </a:endParaRPr>
            </a:p>
          </p:txBody>
        </p:sp>
        <p:sp>
          <p:nvSpPr>
            <p:cNvPr id="8" name="Rectangle 7"/>
            <p:cNvSpPr/>
            <p:nvPr/>
          </p:nvSpPr>
          <p:spPr>
            <a:xfrm>
              <a:off x="4876800" y="6679434"/>
              <a:ext cx="4267200" cy="11572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dirty="0">
                <a:solidFill>
                  <a:prstClr val="white"/>
                </a:solidFill>
                <a:latin typeface="Calibri"/>
              </a:endParaRPr>
            </a:p>
          </p:txBody>
        </p:sp>
      </p:grpSp>
      <p:pic>
        <p:nvPicPr>
          <p:cNvPr id="9" name="Picture 2" descr="S:\NAL\DOCS\USDA Logos\usda300small.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266369" y="6304382"/>
            <a:ext cx="611263" cy="42125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extLst>
      <p:ext uri="{BB962C8B-B14F-4D97-AF65-F5344CB8AC3E}">
        <p14:creationId xmlns:p14="http://schemas.microsoft.com/office/powerpoint/2010/main" val="13937035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0DEC099-B640-4591-B7BB-66555DE3B8DE}" type="datetime1">
              <a:rPr lang="en-US" smtClean="0">
                <a:solidFill>
                  <a:prstClr val="black">
                    <a:tint val="75000"/>
                  </a:prstClr>
                </a:solidFill>
                <a:latin typeface="Calibri"/>
              </a:rPr>
              <a:t>9/29/2017</a:t>
            </a:fld>
            <a:endParaRPr lang="en-US" dirty="0">
              <a:solidFill>
                <a:prstClr val="black">
                  <a:tint val="75000"/>
                </a:prstClr>
              </a:solidFill>
              <a:latin typeface="Calibri"/>
            </a:endParaRPr>
          </a:p>
        </p:txBody>
      </p:sp>
      <p:sp>
        <p:nvSpPr>
          <p:cNvPr id="3" name="Footer Placeholder 2"/>
          <p:cNvSpPr>
            <a:spLocks noGrp="1"/>
          </p:cNvSpPr>
          <p:nvPr>
            <p:ph type="ftr" sz="quarter" idx="11"/>
          </p:nvPr>
        </p:nvSpPr>
        <p:spPr/>
        <p:txBody>
          <a:bodyPr/>
          <a:lstStyle/>
          <a:p>
            <a:r>
              <a:rPr lang="en-US" smtClean="0">
                <a:solidFill>
                  <a:prstClr val="black">
                    <a:tint val="75000"/>
                  </a:prstClr>
                </a:solidFill>
                <a:latin typeface="Calibri"/>
              </a:rPr>
              <a:t>https://data.nal.usda.gov</a:t>
            </a:r>
            <a:endParaRPr lang="en-US" dirty="0">
              <a:solidFill>
                <a:prstClr val="black">
                  <a:tint val="75000"/>
                </a:prstClr>
              </a:solidFill>
              <a:latin typeface="Calibri"/>
            </a:endParaRPr>
          </a:p>
        </p:txBody>
      </p:sp>
      <p:sp>
        <p:nvSpPr>
          <p:cNvPr id="4" name="Slide Number Placeholder 3"/>
          <p:cNvSpPr>
            <a:spLocks noGrp="1"/>
          </p:cNvSpPr>
          <p:nvPr>
            <p:ph type="sldNum" sz="quarter" idx="12"/>
          </p:nvPr>
        </p:nvSpPr>
        <p:spPr/>
        <p:txBody>
          <a:bodyPr/>
          <a:lstStyle/>
          <a:p>
            <a:fld id="{D4243A02-4EF0-4266-B524-22859FACE49D}" type="slidenum">
              <a:rPr lang="en-US" smtClean="0">
                <a:solidFill>
                  <a:prstClr val="black">
                    <a:tint val="75000"/>
                  </a:prstClr>
                </a:solidFill>
                <a:latin typeface="Calibri"/>
              </a:rPr>
              <a:pPr/>
              <a:t>‹#›</a:t>
            </a:fld>
            <a:endParaRPr lang="en-US" dirty="0">
              <a:solidFill>
                <a:prstClr val="black">
                  <a:tint val="75000"/>
                </a:prstClr>
              </a:solidFill>
              <a:latin typeface="Calibri"/>
            </a:endParaRPr>
          </a:p>
        </p:txBody>
      </p:sp>
      <p:grpSp>
        <p:nvGrpSpPr>
          <p:cNvPr id="5" name="Group 4"/>
          <p:cNvGrpSpPr/>
          <p:nvPr userDrawn="1"/>
        </p:nvGrpSpPr>
        <p:grpSpPr>
          <a:xfrm>
            <a:off x="0" y="6650045"/>
            <a:ext cx="9144000" cy="115720"/>
            <a:chOff x="0" y="6679434"/>
            <a:chExt cx="9144000" cy="115720"/>
          </a:xfrm>
        </p:grpSpPr>
        <p:sp>
          <p:nvSpPr>
            <p:cNvPr id="6" name="Rectangle 5"/>
            <p:cNvSpPr/>
            <p:nvPr/>
          </p:nvSpPr>
          <p:spPr>
            <a:xfrm>
              <a:off x="0" y="6679434"/>
              <a:ext cx="4267200" cy="11572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dirty="0">
                <a:solidFill>
                  <a:prstClr val="white"/>
                </a:solidFill>
                <a:latin typeface="Calibri"/>
              </a:endParaRPr>
            </a:p>
          </p:txBody>
        </p:sp>
        <p:sp>
          <p:nvSpPr>
            <p:cNvPr id="7" name="Rectangle 6"/>
            <p:cNvSpPr/>
            <p:nvPr/>
          </p:nvSpPr>
          <p:spPr>
            <a:xfrm>
              <a:off x="4876800" y="6679434"/>
              <a:ext cx="4267200" cy="11572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dirty="0">
                <a:solidFill>
                  <a:prstClr val="white"/>
                </a:solidFill>
                <a:latin typeface="Calibri"/>
              </a:endParaRPr>
            </a:p>
          </p:txBody>
        </p:sp>
      </p:grpSp>
      <p:pic>
        <p:nvPicPr>
          <p:cNvPr id="8" name="Picture 2" descr="S:\NAL\DOCS\USDA Logos\usda300small.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266369" y="6304382"/>
            <a:ext cx="611263" cy="42125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extLst>
      <p:ext uri="{BB962C8B-B14F-4D97-AF65-F5344CB8AC3E}">
        <p14:creationId xmlns:p14="http://schemas.microsoft.com/office/powerpoint/2010/main" val="6975480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noAutofit/>
          </a:bodyPr>
          <a:lstStyle>
            <a:lvl1pPr algn="l">
              <a:defRPr sz="2800" b="1">
                <a:solidFill>
                  <a:schemeClr val="accent2">
                    <a:lumMod val="75000"/>
                  </a:schemeClr>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normAutofit/>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Date Placeholder 4"/>
          <p:cNvSpPr>
            <a:spLocks noGrp="1"/>
          </p:cNvSpPr>
          <p:nvPr>
            <p:ph type="dt" sz="half" idx="10"/>
          </p:nvPr>
        </p:nvSpPr>
        <p:spPr/>
        <p:txBody>
          <a:bodyPr/>
          <a:lstStyle/>
          <a:p>
            <a:fld id="{5B239B4A-5098-45D1-BF3C-4B484D075A7E}" type="datetime1">
              <a:rPr lang="en-US" smtClean="0">
                <a:solidFill>
                  <a:prstClr val="black">
                    <a:tint val="75000"/>
                  </a:prstClr>
                </a:solidFill>
                <a:latin typeface="Calibri"/>
              </a:rPr>
              <a:t>9/29/2017</a:t>
            </a:fld>
            <a:endParaRPr lang="en-US" dirty="0">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latin typeface="Calibri"/>
              </a:rPr>
              <a:t>https://data.nal.usda.gov</a:t>
            </a:r>
            <a:endParaRPr lang="en-US" dirty="0">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D4243A02-4EF0-4266-B524-22859FACE49D}" type="slidenum">
              <a:rPr lang="en-US" smtClean="0">
                <a:solidFill>
                  <a:prstClr val="black">
                    <a:tint val="75000"/>
                  </a:prstClr>
                </a:solidFill>
                <a:latin typeface="Calibri"/>
              </a:rPr>
              <a:pPr/>
              <a:t>‹#›</a:t>
            </a:fld>
            <a:endParaRPr lang="en-US" dirty="0">
              <a:solidFill>
                <a:prstClr val="black">
                  <a:tint val="75000"/>
                </a:prstClr>
              </a:solidFill>
              <a:latin typeface="Calibri"/>
            </a:endParaRPr>
          </a:p>
        </p:txBody>
      </p:sp>
      <p:grpSp>
        <p:nvGrpSpPr>
          <p:cNvPr id="8" name="Group 7"/>
          <p:cNvGrpSpPr/>
          <p:nvPr userDrawn="1"/>
        </p:nvGrpSpPr>
        <p:grpSpPr>
          <a:xfrm>
            <a:off x="0" y="6650045"/>
            <a:ext cx="9144000" cy="115720"/>
            <a:chOff x="0" y="6679434"/>
            <a:chExt cx="9144000" cy="115720"/>
          </a:xfrm>
        </p:grpSpPr>
        <p:sp>
          <p:nvSpPr>
            <p:cNvPr id="9" name="Rectangle 8"/>
            <p:cNvSpPr/>
            <p:nvPr/>
          </p:nvSpPr>
          <p:spPr>
            <a:xfrm>
              <a:off x="0" y="6679434"/>
              <a:ext cx="4267200" cy="11572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dirty="0">
                <a:solidFill>
                  <a:prstClr val="white"/>
                </a:solidFill>
                <a:latin typeface="Calibri"/>
              </a:endParaRPr>
            </a:p>
          </p:txBody>
        </p:sp>
        <p:sp>
          <p:nvSpPr>
            <p:cNvPr id="10" name="Rectangle 9"/>
            <p:cNvSpPr/>
            <p:nvPr/>
          </p:nvSpPr>
          <p:spPr>
            <a:xfrm>
              <a:off x="4876800" y="6679434"/>
              <a:ext cx="4267200" cy="11572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dirty="0">
                <a:solidFill>
                  <a:prstClr val="white"/>
                </a:solidFill>
                <a:latin typeface="Calibri"/>
              </a:endParaRPr>
            </a:p>
          </p:txBody>
        </p:sp>
      </p:grpSp>
      <p:pic>
        <p:nvPicPr>
          <p:cNvPr id="11" name="Picture 2" descr="S:\NAL\DOCS\USDA Logos\usda300small.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266369" y="6304382"/>
            <a:ext cx="611263" cy="42125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extLst>
      <p:ext uri="{BB962C8B-B14F-4D97-AF65-F5344CB8AC3E}">
        <p14:creationId xmlns:p14="http://schemas.microsoft.com/office/powerpoint/2010/main" val="6714104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solidFill>
                  <a:schemeClr val="accent1">
                    <a:lumMod val="75000"/>
                  </a:schemeClr>
                </a:solidFill>
              </a:defRPr>
            </a:lvl1pPr>
          </a:lstStyle>
          <a:p>
            <a:r>
              <a:rPr lang="en-US" dirty="0" smtClean="0"/>
              <a:t>Click to edit Master title style</a:t>
            </a:r>
            <a:endParaRPr lang="en-US" dirty="0"/>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Date Placeholder 4"/>
          <p:cNvSpPr>
            <a:spLocks noGrp="1"/>
          </p:cNvSpPr>
          <p:nvPr>
            <p:ph type="dt" sz="half" idx="10"/>
          </p:nvPr>
        </p:nvSpPr>
        <p:spPr/>
        <p:txBody>
          <a:bodyPr/>
          <a:lstStyle/>
          <a:p>
            <a:fld id="{210C0965-527C-4DB0-885D-8059BCA8FAFC}" type="datetime1">
              <a:rPr lang="en-US" smtClean="0">
                <a:solidFill>
                  <a:prstClr val="black">
                    <a:tint val="75000"/>
                  </a:prstClr>
                </a:solidFill>
                <a:latin typeface="Calibri"/>
              </a:rPr>
              <a:t>9/29/2017</a:t>
            </a:fld>
            <a:endParaRPr lang="en-US" dirty="0">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latin typeface="Calibri"/>
              </a:rPr>
              <a:t>https://data.nal.usda.gov</a:t>
            </a:r>
            <a:endParaRPr lang="en-US" dirty="0">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D4243A02-4EF0-4266-B524-22859FACE49D}" type="slidenum">
              <a:rPr lang="en-US" smtClean="0">
                <a:solidFill>
                  <a:prstClr val="black">
                    <a:tint val="75000"/>
                  </a:prstClr>
                </a:solidFill>
                <a:latin typeface="Calibri"/>
              </a:rPr>
              <a:pPr/>
              <a:t>‹#›</a:t>
            </a:fld>
            <a:endParaRPr lang="en-US" dirty="0">
              <a:solidFill>
                <a:prstClr val="black">
                  <a:tint val="75000"/>
                </a:prstClr>
              </a:solidFill>
              <a:latin typeface="Calibri"/>
            </a:endParaRPr>
          </a:p>
        </p:txBody>
      </p:sp>
      <p:grpSp>
        <p:nvGrpSpPr>
          <p:cNvPr id="8" name="Group 7"/>
          <p:cNvGrpSpPr/>
          <p:nvPr userDrawn="1"/>
        </p:nvGrpSpPr>
        <p:grpSpPr>
          <a:xfrm>
            <a:off x="0" y="6650045"/>
            <a:ext cx="9144000" cy="115720"/>
            <a:chOff x="0" y="6679434"/>
            <a:chExt cx="9144000" cy="115720"/>
          </a:xfrm>
        </p:grpSpPr>
        <p:sp>
          <p:nvSpPr>
            <p:cNvPr id="9" name="Rectangle 8"/>
            <p:cNvSpPr/>
            <p:nvPr/>
          </p:nvSpPr>
          <p:spPr>
            <a:xfrm>
              <a:off x="0" y="6679434"/>
              <a:ext cx="4267200" cy="11572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dirty="0">
                <a:solidFill>
                  <a:prstClr val="white"/>
                </a:solidFill>
                <a:latin typeface="Calibri"/>
              </a:endParaRPr>
            </a:p>
          </p:txBody>
        </p:sp>
        <p:sp>
          <p:nvSpPr>
            <p:cNvPr id="10" name="Rectangle 9"/>
            <p:cNvSpPr/>
            <p:nvPr/>
          </p:nvSpPr>
          <p:spPr>
            <a:xfrm>
              <a:off x="4876800" y="6679434"/>
              <a:ext cx="4267200" cy="11572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dirty="0">
                <a:solidFill>
                  <a:prstClr val="white"/>
                </a:solidFill>
                <a:latin typeface="Calibri"/>
              </a:endParaRPr>
            </a:p>
          </p:txBody>
        </p:sp>
      </p:grpSp>
      <p:pic>
        <p:nvPicPr>
          <p:cNvPr id="11" name="Picture 2" descr="S:\NAL\DOCS\USDA Logos\usda300small.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266369" y="6304382"/>
            <a:ext cx="611263" cy="42125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extLst>
      <p:ext uri="{BB962C8B-B14F-4D97-AF65-F5344CB8AC3E}">
        <p14:creationId xmlns:p14="http://schemas.microsoft.com/office/powerpoint/2010/main" val="26800240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DEFD1F76-46BF-4650-85EF-63BD03514616}" type="datetime1">
              <a:rPr lang="en-US" smtClean="0">
                <a:solidFill>
                  <a:prstClr val="black">
                    <a:tint val="75000"/>
                  </a:prstClr>
                </a:solidFill>
                <a:latin typeface="Calibri"/>
                <a:cs typeface="+mn-cs"/>
              </a:rPr>
              <a:t>9/29/2017</a:t>
            </a:fld>
            <a:endParaRPr lang="en-US" dirty="0">
              <a:solidFill>
                <a:prstClr val="black">
                  <a:tint val="75000"/>
                </a:prstClr>
              </a:solidFill>
              <a:latin typeface="Calibri"/>
              <a:cs typeface="+mn-cs"/>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r>
              <a:rPr lang="en-US" smtClean="0">
                <a:solidFill>
                  <a:prstClr val="black">
                    <a:tint val="75000"/>
                  </a:prstClr>
                </a:solidFill>
                <a:latin typeface="Calibri"/>
                <a:cs typeface="+mn-cs"/>
              </a:rPr>
              <a:t>https://data.nal.usda.gov</a:t>
            </a:r>
            <a:endParaRPr lang="en-US" dirty="0">
              <a:solidFill>
                <a:prstClr val="black">
                  <a:tint val="75000"/>
                </a:prstClr>
              </a:solidFill>
              <a:latin typeface="Calibri"/>
              <a:cs typeface="+mn-cs"/>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D4243A02-4EF0-4266-B524-22859FACE49D}" type="slidenum">
              <a:rPr lang="en-US" smtClean="0">
                <a:solidFill>
                  <a:prstClr val="black">
                    <a:tint val="75000"/>
                  </a:prstClr>
                </a:solidFill>
                <a:latin typeface="Calibri"/>
                <a:cs typeface="+mn-cs"/>
              </a:rPr>
              <a:pPr fontAlgn="auto">
                <a:spcBef>
                  <a:spcPts val="0"/>
                </a:spcBef>
                <a:spcAft>
                  <a:spcPts val="0"/>
                </a:spcAft>
              </a:pPr>
              <a:t>‹#›</a:t>
            </a:fld>
            <a:endParaRPr lang="en-US" dirty="0">
              <a:solidFill>
                <a:prstClr val="black">
                  <a:tint val="75000"/>
                </a:prstClr>
              </a:solidFill>
              <a:latin typeface="Calibri"/>
              <a:cs typeface="+mn-cs"/>
            </a:endParaRPr>
          </a:p>
        </p:txBody>
      </p:sp>
      <p:grpSp>
        <p:nvGrpSpPr>
          <p:cNvPr id="7" name="Group 6"/>
          <p:cNvGrpSpPr/>
          <p:nvPr userDrawn="1"/>
        </p:nvGrpSpPr>
        <p:grpSpPr>
          <a:xfrm>
            <a:off x="0" y="6650045"/>
            <a:ext cx="9144000" cy="115720"/>
            <a:chOff x="0" y="6679434"/>
            <a:chExt cx="9144000" cy="115720"/>
          </a:xfrm>
        </p:grpSpPr>
        <p:sp>
          <p:nvSpPr>
            <p:cNvPr id="8" name="Rectangle 7"/>
            <p:cNvSpPr/>
            <p:nvPr/>
          </p:nvSpPr>
          <p:spPr>
            <a:xfrm>
              <a:off x="0" y="6679434"/>
              <a:ext cx="4267200" cy="11572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dirty="0">
                <a:solidFill>
                  <a:prstClr val="white"/>
                </a:solidFill>
                <a:latin typeface="Calibri"/>
              </a:endParaRPr>
            </a:p>
          </p:txBody>
        </p:sp>
        <p:sp>
          <p:nvSpPr>
            <p:cNvPr id="9" name="Rectangle 8"/>
            <p:cNvSpPr/>
            <p:nvPr/>
          </p:nvSpPr>
          <p:spPr>
            <a:xfrm>
              <a:off x="4876800" y="6679434"/>
              <a:ext cx="4267200" cy="11572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dirty="0">
                <a:solidFill>
                  <a:prstClr val="white"/>
                </a:solidFill>
                <a:latin typeface="Calibri"/>
              </a:endParaRPr>
            </a:p>
          </p:txBody>
        </p:sp>
      </p:grpSp>
      <p:pic>
        <p:nvPicPr>
          <p:cNvPr id="10" name="Picture 2" descr="S:\NAL\DOCS\USDA Logos\usda300small.jpg"/>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4266369" y="6304382"/>
            <a:ext cx="611263" cy="42125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extLst>
      <p:ext uri="{BB962C8B-B14F-4D97-AF65-F5344CB8AC3E}">
        <p14:creationId xmlns:p14="http://schemas.microsoft.com/office/powerpoint/2010/main" val="1553506672"/>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hf sldNum="0" hdr="0" dt="0"/>
  <p:txStyles>
    <p:titleStyle>
      <a:lvl1pPr algn="ctr" defTabSz="914400" rtl="0" eaLnBrk="1" latinLnBrk="0" hangingPunct="1">
        <a:spcBef>
          <a:spcPct val="0"/>
        </a:spcBef>
        <a:buNone/>
        <a:defRPr sz="4400" b="1" kern="1200">
          <a:solidFill>
            <a:schemeClr val="accent1">
              <a:lumMod val="75000"/>
            </a:schemeClr>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1.jpeg"/><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microsoft.com/office/2007/relationships/hdphoto" Target="../media/hdphoto1.wdp"/></Relationships>
</file>

<file path=ppt/slides/_rels/slide19.xml.rels><?xml version="1.0" encoding="UTF-8" standalone="yes"?>
<Relationships xmlns="http://schemas.openxmlformats.org/package/2006/relationships"><Relationship Id="rId3" Type="http://schemas.openxmlformats.org/officeDocument/2006/relationships/hyperlink" Target="mailto:Erin.Antognoli@ars.usda.gov" TargetMode="External"/><Relationship Id="rId7" Type="http://schemas.openxmlformats.org/officeDocument/2006/relationships/hyperlink" Target="https://data.nal.usda.gov/"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hyperlink" Target="mailto:Michael.Esman@ars.usda.gov" TargetMode="External"/><Relationship Id="rId5" Type="http://schemas.openxmlformats.org/officeDocument/2006/relationships/hyperlink" Target="mailto:Cynthia.Parr@ars.usda.gov" TargetMode="External"/><Relationship Id="rId4" Type="http://schemas.openxmlformats.org/officeDocument/2006/relationships/hyperlink" Target="mailto:Jonathan.Sears@ars.usda.gov"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microsoft.com/office/2007/relationships/hdphoto" Target="../media/hdphoto2.wdp"/></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www.fs.usda.gov/treesearch"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rotWithShape="1">
          <a:blip r:embed="rId3">
            <a:extLst>
              <a:ext uri="{BEBA8EAE-BF5A-486C-A8C5-ECC9F3942E4B}">
                <a14:imgProps xmlns:a14="http://schemas.microsoft.com/office/drawing/2010/main">
                  <a14:imgLayer r:embed="rId4">
                    <a14:imgEffect>
                      <a14:sharpenSoften amount="50000"/>
                    </a14:imgEffect>
                    <a14:imgEffect>
                      <a14:saturation sat="33000"/>
                    </a14:imgEffect>
                  </a14:imgLayer>
                </a14:imgProps>
              </a:ext>
              <a:ext uri="{28A0092B-C50C-407E-A947-70E740481C1C}">
                <a14:useLocalDpi xmlns:a14="http://schemas.microsoft.com/office/drawing/2010/main" val="0"/>
              </a:ext>
            </a:extLst>
          </a:blip>
          <a:srcRect t="6805"/>
          <a:stretch/>
        </p:blipFill>
        <p:spPr bwMode="auto">
          <a:xfrm>
            <a:off x="0" y="2645156"/>
            <a:ext cx="9144000" cy="4212843"/>
          </a:xfrm>
          <a:prstGeom prst="rect">
            <a:avLst/>
          </a:prstGeom>
          <a:noFill/>
          <a:extLst>
            <a:ext uri="{909E8E84-426E-40DD-AFC4-6F175D3DCCD1}">
              <a14:hiddenFill xmlns:a14="http://schemas.microsoft.com/office/drawing/2010/main">
                <a:solidFill>
                  <a:srgbClr val="FFFFFF"/>
                </a:solidFill>
              </a14:hiddenFill>
            </a:ext>
          </a:extLst>
        </p:spPr>
      </p:pic>
      <p:sp>
        <p:nvSpPr>
          <p:cNvPr id="3" name="Subtitle 2"/>
          <p:cNvSpPr>
            <a:spLocks noGrp="1"/>
          </p:cNvSpPr>
          <p:nvPr>
            <p:ph type="subTitle" idx="1"/>
          </p:nvPr>
        </p:nvSpPr>
        <p:spPr>
          <a:xfrm>
            <a:off x="478049" y="4710633"/>
            <a:ext cx="3728408" cy="1692323"/>
          </a:xfrm>
          <a:solidFill>
            <a:srgbClr val="FFFFFF">
              <a:alpha val="85098"/>
            </a:srgbClr>
          </a:solidFill>
          <a:ln>
            <a:solidFill>
              <a:schemeClr val="accent4">
                <a:lumMod val="75000"/>
              </a:schemeClr>
            </a:solidFill>
          </a:ln>
        </p:spPr>
        <p:txBody>
          <a:bodyPr anchor="ctr">
            <a:normAutofit fontScale="92500" lnSpcReduction="10000"/>
          </a:bodyPr>
          <a:lstStyle/>
          <a:p>
            <a:pPr algn="l"/>
            <a:r>
              <a:rPr lang="en-US" sz="2000" b="1" dirty="0" smtClean="0"/>
              <a:t>Presenter: Erin Antognoli</a:t>
            </a:r>
          </a:p>
          <a:p>
            <a:pPr algn="l"/>
            <a:r>
              <a:rPr lang="en-US" sz="2000" b="1" dirty="0" smtClean="0"/>
              <a:t>Metadata Librarian</a:t>
            </a:r>
            <a:endParaRPr lang="en-US" sz="2000" b="1" dirty="0"/>
          </a:p>
          <a:p>
            <a:pPr algn="l"/>
            <a:r>
              <a:rPr lang="en-US" sz="2000" b="1" dirty="0"/>
              <a:t>US Department of Agriculture</a:t>
            </a:r>
          </a:p>
          <a:p>
            <a:pPr algn="l"/>
            <a:r>
              <a:rPr lang="en-US" sz="2000" b="1" dirty="0"/>
              <a:t>National Agricultural Library</a:t>
            </a:r>
          </a:p>
          <a:p>
            <a:pPr algn="l"/>
            <a:r>
              <a:rPr lang="en-US" sz="2000" b="1" dirty="0" smtClean="0"/>
              <a:t>03 October 2017</a:t>
            </a:r>
            <a:endParaRPr lang="en-US" sz="2000" dirty="0"/>
          </a:p>
        </p:txBody>
      </p:sp>
      <p:sp>
        <p:nvSpPr>
          <p:cNvPr id="2" name="Title 1"/>
          <p:cNvSpPr>
            <a:spLocks noGrp="1"/>
          </p:cNvSpPr>
          <p:nvPr>
            <p:ph type="ctrTitle"/>
          </p:nvPr>
        </p:nvSpPr>
        <p:spPr>
          <a:xfrm>
            <a:off x="304800" y="471706"/>
            <a:ext cx="8686800" cy="1600200"/>
          </a:xfrm>
        </p:spPr>
        <p:txBody>
          <a:bodyPr>
            <a:noAutofit/>
          </a:bodyPr>
          <a:lstStyle/>
          <a:p>
            <a:r>
              <a:rPr lang="en-US" dirty="0"/>
              <a:t>How Agricultural Researchers Share their Data: </a:t>
            </a:r>
            <a:r>
              <a:rPr lang="en-US" dirty="0" smtClean="0"/>
              <a:t/>
            </a:r>
            <a:br>
              <a:rPr lang="en-US" dirty="0" smtClean="0"/>
            </a:br>
            <a:r>
              <a:rPr lang="en-US" dirty="0" smtClean="0"/>
              <a:t>a </a:t>
            </a:r>
            <a:r>
              <a:rPr lang="en-US" dirty="0"/>
              <a:t>Landscape Inventory</a:t>
            </a:r>
            <a:endParaRPr lang="en-US" sz="3600" dirty="0">
              <a:solidFill>
                <a:srgbClr val="008000"/>
              </a:solidFill>
              <a:latin typeface="Arial"/>
              <a:cs typeface="Arial"/>
            </a:endParaRPr>
          </a:p>
        </p:txBody>
      </p:sp>
      <p:grpSp>
        <p:nvGrpSpPr>
          <p:cNvPr id="5" name="Group 4"/>
          <p:cNvGrpSpPr/>
          <p:nvPr/>
        </p:nvGrpSpPr>
        <p:grpSpPr>
          <a:xfrm>
            <a:off x="0" y="2645157"/>
            <a:ext cx="9144000" cy="182482"/>
            <a:chOff x="0" y="6612672"/>
            <a:chExt cx="9144000" cy="182482"/>
          </a:xfrm>
        </p:grpSpPr>
        <p:sp>
          <p:nvSpPr>
            <p:cNvPr id="6" name="Rectangle 5"/>
            <p:cNvSpPr/>
            <p:nvPr/>
          </p:nvSpPr>
          <p:spPr>
            <a:xfrm>
              <a:off x="0" y="6612672"/>
              <a:ext cx="4267200" cy="182482"/>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dirty="0">
                <a:solidFill>
                  <a:prstClr val="white"/>
                </a:solidFill>
                <a:latin typeface="Calibri"/>
              </a:endParaRPr>
            </a:p>
          </p:txBody>
        </p:sp>
        <p:sp>
          <p:nvSpPr>
            <p:cNvPr id="7" name="Rectangle 6"/>
            <p:cNvSpPr/>
            <p:nvPr/>
          </p:nvSpPr>
          <p:spPr>
            <a:xfrm>
              <a:off x="4876800" y="6612672"/>
              <a:ext cx="4267200" cy="182482"/>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dirty="0">
                <a:solidFill>
                  <a:prstClr val="white"/>
                </a:solidFill>
                <a:latin typeface="Calibri"/>
              </a:endParaRPr>
            </a:p>
          </p:txBody>
        </p:sp>
      </p:grpSp>
      <p:pic>
        <p:nvPicPr>
          <p:cNvPr id="8" name="Picture 2" descr="S:\NAL\DOCS\USDA Logos\usda300small.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192809" y="2452301"/>
            <a:ext cx="824484" cy="56819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extLst>
      <p:ext uri="{BB962C8B-B14F-4D97-AF65-F5344CB8AC3E}">
        <p14:creationId xmlns:p14="http://schemas.microsoft.com/office/powerpoint/2010/main" val="16753387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17501"/>
            <a:ext cx="8229600" cy="1143000"/>
          </a:xfrm>
        </p:spPr>
        <p:txBody>
          <a:bodyPr>
            <a:normAutofit fontScale="90000"/>
          </a:bodyPr>
          <a:lstStyle/>
          <a:p>
            <a:r>
              <a:rPr lang="en-US" sz="3600" dirty="0" smtClean="0">
                <a:solidFill>
                  <a:schemeClr val="accent2"/>
                </a:solidFill>
              </a:rPr>
              <a:t>Five top ag journals recommend </a:t>
            </a:r>
            <a:r>
              <a:rPr lang="en-US" sz="3600" dirty="0">
                <a:solidFill>
                  <a:schemeClr val="accent2"/>
                </a:solidFill>
              </a:rPr>
              <a:t>GBIF</a:t>
            </a:r>
          </a:p>
        </p:txBody>
      </p:sp>
      <p:sp>
        <p:nvSpPr>
          <p:cNvPr id="3" name="Content Placeholder 2"/>
          <p:cNvSpPr>
            <a:spLocks noGrp="1"/>
          </p:cNvSpPr>
          <p:nvPr>
            <p:ph idx="1"/>
          </p:nvPr>
        </p:nvSpPr>
        <p:spPr>
          <a:xfrm>
            <a:off x="457200" y="1137373"/>
            <a:ext cx="8229600" cy="3106015"/>
          </a:xfrm>
        </p:spPr>
        <p:txBody>
          <a:bodyPr>
            <a:normAutofit fontScale="92500" lnSpcReduction="10000"/>
          </a:bodyPr>
          <a:lstStyle/>
          <a:p>
            <a:pPr marL="0" indent="0">
              <a:buNone/>
            </a:pPr>
            <a:endParaRPr lang="en-US" dirty="0"/>
          </a:p>
          <a:p>
            <a:r>
              <a:rPr lang="en-US" b="1" i="1" dirty="0" err="1"/>
              <a:t>PLoS</a:t>
            </a:r>
            <a:r>
              <a:rPr lang="en-US" b="1" i="1" dirty="0"/>
              <a:t> ONE</a:t>
            </a:r>
            <a:r>
              <a:rPr lang="en-US" i="1" dirty="0"/>
              <a:t> </a:t>
            </a:r>
            <a:r>
              <a:rPr lang="en-US" dirty="0"/>
              <a:t>/ Public Library of Science</a:t>
            </a:r>
          </a:p>
          <a:p>
            <a:r>
              <a:rPr lang="en-US" b="1" i="1" dirty="0"/>
              <a:t>Applied and Environmental Microbiology</a:t>
            </a:r>
            <a:r>
              <a:rPr lang="en-US" dirty="0"/>
              <a:t> / American Society for Microbiology</a:t>
            </a:r>
          </a:p>
          <a:p>
            <a:r>
              <a:rPr lang="en-US" b="1" i="1" dirty="0"/>
              <a:t>Theoretical and Applied Genetics</a:t>
            </a:r>
            <a:r>
              <a:rPr lang="en-US" dirty="0"/>
              <a:t> / Springer</a:t>
            </a:r>
          </a:p>
          <a:p>
            <a:r>
              <a:rPr lang="en-US" b="1" i="1" dirty="0"/>
              <a:t>Mycological Progress</a:t>
            </a:r>
            <a:r>
              <a:rPr lang="en-US" dirty="0"/>
              <a:t> / Springer</a:t>
            </a:r>
          </a:p>
          <a:p>
            <a:r>
              <a:rPr lang="en-US" b="1" i="1" dirty="0"/>
              <a:t>BMC Genomics</a:t>
            </a:r>
            <a:r>
              <a:rPr lang="en-US" dirty="0"/>
              <a:t> / </a:t>
            </a:r>
            <a:r>
              <a:rPr lang="en-US" dirty="0" err="1"/>
              <a:t>BioMedCentral</a:t>
            </a:r>
            <a:r>
              <a:rPr lang="en-US" dirty="0"/>
              <a:t>/Springer</a:t>
            </a:r>
          </a:p>
        </p:txBody>
      </p:sp>
      <p:sp>
        <p:nvSpPr>
          <p:cNvPr id="4" name="Title 1"/>
          <p:cNvSpPr txBox="1">
            <a:spLocks/>
          </p:cNvSpPr>
          <p:nvPr/>
        </p:nvSpPr>
        <p:spPr>
          <a:xfrm>
            <a:off x="457200" y="4763223"/>
            <a:ext cx="8229600" cy="1143000"/>
          </a:xfrm>
          <a:prstGeom prst="rect">
            <a:avLst/>
          </a:prstGeom>
        </p:spPr>
        <p:txBody>
          <a:bodyPr vert="horz" lIns="91440" tIns="45720" rIns="91440" bIns="45720" rtlCol="0" anchor="ctr">
            <a:normAutofit fontScale="75000" lnSpcReduction="20000"/>
          </a:bodyPr>
          <a:lstStyle>
            <a:lvl1pPr algn="ctr" defTabSz="914400" rtl="0" eaLnBrk="1" latinLnBrk="0" hangingPunct="1">
              <a:spcBef>
                <a:spcPct val="0"/>
              </a:spcBef>
              <a:buNone/>
              <a:defRPr sz="3200" b="1" kern="1200">
                <a:solidFill>
                  <a:schemeClr val="accent1">
                    <a:lumMod val="75000"/>
                  </a:schemeClr>
                </a:solidFill>
                <a:latin typeface="Arial" pitchFamily="34" charset="0"/>
                <a:ea typeface="+mj-ea"/>
                <a:cs typeface="Arial" pitchFamily="34" charset="0"/>
              </a:defRPr>
            </a:lvl1pPr>
          </a:lstStyle>
          <a:p>
            <a:pPr fontAlgn="auto">
              <a:spcAft>
                <a:spcPts val="0"/>
              </a:spcAft>
            </a:pPr>
            <a:r>
              <a:rPr lang="en-US" sz="3600" dirty="0" smtClean="0">
                <a:solidFill>
                  <a:schemeClr val="accent2"/>
                </a:solidFill>
              </a:rPr>
              <a:t>Only one journal group mentions data or metadata standards</a:t>
            </a:r>
          </a:p>
          <a:p>
            <a:pPr fontAlgn="auto">
              <a:spcAft>
                <a:spcPts val="0"/>
              </a:spcAft>
            </a:pPr>
            <a:r>
              <a:rPr lang="en-US" sz="3600" dirty="0" smtClean="0">
                <a:solidFill>
                  <a:schemeClr val="accent2"/>
                </a:solidFill>
              </a:rPr>
              <a:t>(not TDWG standards)</a:t>
            </a:r>
            <a:endParaRPr lang="en-US" sz="3600" dirty="0">
              <a:solidFill>
                <a:schemeClr val="accent2"/>
              </a:solidFill>
            </a:endParaRPr>
          </a:p>
        </p:txBody>
      </p:sp>
    </p:spTree>
    <p:extLst>
      <p:ext uri="{BB962C8B-B14F-4D97-AF65-F5344CB8AC3E}">
        <p14:creationId xmlns:p14="http://schemas.microsoft.com/office/powerpoint/2010/main" val="2400671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solidFill>
                  <a:schemeClr val="accent2"/>
                </a:solidFill>
              </a:rPr>
              <a:t>General Repositories – </a:t>
            </a:r>
            <a:br>
              <a:rPr lang="en-US" sz="3600" dirty="0" smtClean="0">
                <a:solidFill>
                  <a:schemeClr val="accent2"/>
                </a:solidFill>
              </a:rPr>
            </a:br>
            <a:r>
              <a:rPr lang="en-US" sz="3600" dirty="0" smtClean="0">
                <a:solidFill>
                  <a:schemeClr val="accent2"/>
                </a:solidFill>
              </a:rPr>
              <a:t>Search Criteria</a:t>
            </a:r>
            <a:endParaRPr lang="en-US" sz="3600" dirty="0">
              <a:solidFill>
                <a:schemeClr val="accent2"/>
              </a:solidFill>
            </a:endParaRPr>
          </a:p>
        </p:txBody>
      </p:sp>
      <p:sp>
        <p:nvSpPr>
          <p:cNvPr id="3" name="Content Placeholder 2"/>
          <p:cNvSpPr>
            <a:spLocks noGrp="1"/>
          </p:cNvSpPr>
          <p:nvPr>
            <p:ph idx="1"/>
          </p:nvPr>
        </p:nvSpPr>
        <p:spPr>
          <a:xfrm>
            <a:off x="457200" y="1717964"/>
            <a:ext cx="8229600" cy="1652557"/>
          </a:xfrm>
        </p:spPr>
        <p:txBody>
          <a:bodyPr>
            <a:normAutofit/>
          </a:bodyPr>
          <a:lstStyle/>
          <a:p>
            <a:pPr eaLnBrk="0" fontAlgn="base" hangingPunct="0">
              <a:spcBef>
                <a:spcPct val="30000"/>
              </a:spcBef>
              <a:spcAft>
                <a:spcPct val="0"/>
              </a:spcAft>
              <a:defRPr/>
            </a:pPr>
            <a:r>
              <a:rPr lang="en-US" dirty="0" smtClean="0">
                <a:latin typeface="Arial" charset="0"/>
              </a:rPr>
              <a:t>Narrow search down to only include data</a:t>
            </a:r>
          </a:p>
          <a:p>
            <a:pPr eaLnBrk="0" fontAlgn="base" hangingPunct="0">
              <a:spcBef>
                <a:spcPct val="30000"/>
              </a:spcBef>
              <a:spcAft>
                <a:spcPct val="0"/>
              </a:spcAft>
              <a:defRPr/>
            </a:pPr>
            <a:r>
              <a:rPr lang="en-US" dirty="0" smtClean="0">
                <a:latin typeface="Arial" charset="0"/>
              </a:rPr>
              <a:t>The following 7 terms were used to search every general repository for ag data</a:t>
            </a:r>
          </a:p>
        </p:txBody>
      </p:sp>
      <p:sp>
        <p:nvSpPr>
          <p:cNvPr id="4" name="TextBox 3"/>
          <p:cNvSpPr txBox="1"/>
          <p:nvPr/>
        </p:nvSpPr>
        <p:spPr>
          <a:xfrm>
            <a:off x="446567" y="3508744"/>
            <a:ext cx="8293396" cy="3016210"/>
          </a:xfrm>
          <a:prstGeom prst="rect">
            <a:avLst/>
          </a:prstGeom>
          <a:noFill/>
        </p:spPr>
        <p:txBody>
          <a:bodyPr wrap="square" numCol="2" rtlCol="0">
            <a:spAutoFit/>
          </a:bodyPr>
          <a:lstStyle/>
          <a:p>
            <a:pPr marL="1028700" lvl="1" indent="-342900" eaLnBrk="0" hangingPunct="0">
              <a:spcBef>
                <a:spcPct val="30000"/>
              </a:spcBef>
              <a:buFont typeface="Arial" panose="020B0604020202020204" pitchFamily="34" charset="0"/>
              <a:buChar char="•"/>
              <a:defRPr/>
            </a:pPr>
            <a:r>
              <a:rPr lang="en-US" sz="2000" dirty="0">
                <a:latin typeface="Arial" charset="0"/>
              </a:rPr>
              <a:t>Agriculture</a:t>
            </a:r>
          </a:p>
          <a:p>
            <a:pPr marL="1028700" lvl="1" indent="-342900" eaLnBrk="0" hangingPunct="0">
              <a:spcBef>
                <a:spcPct val="30000"/>
              </a:spcBef>
              <a:buFont typeface="Arial" panose="020B0604020202020204" pitchFamily="34" charset="0"/>
              <a:buChar char="•"/>
              <a:defRPr/>
            </a:pPr>
            <a:r>
              <a:rPr lang="en-US" sz="2000" dirty="0">
                <a:latin typeface="Arial" charset="0"/>
              </a:rPr>
              <a:t>Agricultural Research Service</a:t>
            </a:r>
          </a:p>
          <a:p>
            <a:pPr marL="1028700" lvl="1" indent="-342900" eaLnBrk="0" hangingPunct="0">
              <a:spcBef>
                <a:spcPct val="30000"/>
              </a:spcBef>
              <a:buFont typeface="Arial" panose="020B0604020202020204" pitchFamily="34" charset="0"/>
              <a:buChar char="•"/>
              <a:defRPr/>
            </a:pPr>
            <a:r>
              <a:rPr lang="en-US" sz="2000" dirty="0">
                <a:latin typeface="Arial" charset="0"/>
              </a:rPr>
              <a:t>Natural Resources Conservation Service</a:t>
            </a:r>
          </a:p>
          <a:p>
            <a:pPr marL="1028700" lvl="1" indent="-342900" eaLnBrk="0" hangingPunct="0">
              <a:spcBef>
                <a:spcPct val="30000"/>
              </a:spcBef>
              <a:buFont typeface="Arial" panose="020B0604020202020204" pitchFamily="34" charset="0"/>
              <a:buChar char="•"/>
              <a:defRPr/>
            </a:pPr>
            <a:endParaRPr lang="en-US" sz="2000" dirty="0" smtClean="0">
              <a:latin typeface="Arial" charset="0"/>
            </a:endParaRPr>
          </a:p>
          <a:p>
            <a:pPr marL="1028700" lvl="1" indent="-342900" eaLnBrk="0" hangingPunct="0">
              <a:spcBef>
                <a:spcPct val="30000"/>
              </a:spcBef>
              <a:buFont typeface="Arial" panose="020B0604020202020204" pitchFamily="34" charset="0"/>
              <a:buChar char="•"/>
              <a:defRPr/>
            </a:pPr>
            <a:endParaRPr lang="en-US" sz="2000" dirty="0">
              <a:latin typeface="Arial" charset="0"/>
            </a:endParaRPr>
          </a:p>
          <a:p>
            <a:pPr marL="1028700" lvl="1" indent="-342900" eaLnBrk="0" hangingPunct="0">
              <a:spcBef>
                <a:spcPct val="30000"/>
              </a:spcBef>
              <a:buFont typeface="Arial" panose="020B0604020202020204" pitchFamily="34" charset="0"/>
              <a:buChar char="•"/>
              <a:defRPr/>
            </a:pPr>
            <a:endParaRPr lang="en-US" sz="2000" dirty="0" smtClean="0">
              <a:latin typeface="Arial" charset="0"/>
            </a:endParaRPr>
          </a:p>
          <a:p>
            <a:pPr marL="1028700" lvl="1" indent="-342900" eaLnBrk="0" hangingPunct="0">
              <a:spcBef>
                <a:spcPct val="30000"/>
              </a:spcBef>
              <a:buFont typeface="Arial" panose="020B0604020202020204" pitchFamily="34" charset="0"/>
              <a:buChar char="•"/>
              <a:defRPr/>
            </a:pPr>
            <a:r>
              <a:rPr lang="en-US" sz="2000" dirty="0" smtClean="0">
                <a:latin typeface="Arial" charset="0"/>
              </a:rPr>
              <a:t>Forestry</a:t>
            </a:r>
            <a:endParaRPr lang="en-US" sz="2000" dirty="0">
              <a:latin typeface="Arial" charset="0"/>
            </a:endParaRPr>
          </a:p>
          <a:p>
            <a:pPr marL="1028700" lvl="1" indent="-342900" eaLnBrk="0" hangingPunct="0">
              <a:spcBef>
                <a:spcPct val="30000"/>
              </a:spcBef>
              <a:buFont typeface="Arial" panose="020B0604020202020204" pitchFamily="34" charset="0"/>
              <a:buChar char="•"/>
              <a:defRPr/>
            </a:pPr>
            <a:r>
              <a:rPr lang="en-US" sz="2000" dirty="0">
                <a:latin typeface="Arial" charset="0"/>
              </a:rPr>
              <a:t>Aquaculture</a:t>
            </a:r>
          </a:p>
          <a:p>
            <a:pPr marL="1028700" lvl="1" indent="-342900" eaLnBrk="0" hangingPunct="0">
              <a:spcBef>
                <a:spcPct val="30000"/>
              </a:spcBef>
              <a:buFont typeface="Arial" panose="020B0604020202020204" pitchFamily="34" charset="0"/>
              <a:buChar char="•"/>
              <a:defRPr/>
            </a:pPr>
            <a:r>
              <a:rPr lang="en-US" sz="2000" dirty="0">
                <a:latin typeface="Arial" charset="0"/>
              </a:rPr>
              <a:t>Agronomy</a:t>
            </a:r>
          </a:p>
          <a:p>
            <a:pPr marL="1028700" lvl="1" indent="-342900" eaLnBrk="0" hangingPunct="0">
              <a:spcBef>
                <a:spcPct val="30000"/>
              </a:spcBef>
              <a:buFont typeface="Arial" panose="020B0604020202020204" pitchFamily="34" charset="0"/>
              <a:buChar char="•"/>
              <a:defRPr/>
            </a:pPr>
            <a:r>
              <a:rPr lang="en-US" sz="2000" dirty="0" smtClean="0">
                <a:latin typeface="Arial" charset="0"/>
              </a:rPr>
              <a:t>Soil </a:t>
            </a:r>
            <a:r>
              <a:rPr lang="en-US" sz="2000" dirty="0">
                <a:latin typeface="Arial" charset="0"/>
              </a:rPr>
              <a:t>science</a:t>
            </a:r>
          </a:p>
          <a:p>
            <a:endParaRPr lang="en-US" dirty="0"/>
          </a:p>
        </p:txBody>
      </p:sp>
    </p:spTree>
    <p:extLst>
      <p:ext uri="{BB962C8B-B14F-4D97-AF65-F5344CB8AC3E}">
        <p14:creationId xmlns:p14="http://schemas.microsoft.com/office/powerpoint/2010/main" val="30469881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0752"/>
            <a:ext cx="8229600" cy="1580597"/>
          </a:xfrm>
        </p:spPr>
        <p:txBody>
          <a:bodyPr>
            <a:noAutofit/>
          </a:bodyPr>
          <a:lstStyle/>
          <a:p>
            <a:r>
              <a:rPr lang="en-US" sz="3600" dirty="0" smtClean="0">
                <a:solidFill>
                  <a:schemeClr val="accent2"/>
                </a:solidFill>
              </a:rPr>
              <a:t>Large repositories are more likely to contain more ag data</a:t>
            </a:r>
            <a:endParaRPr lang="en-US" sz="3600" dirty="0">
              <a:solidFill>
                <a:schemeClr val="accent2"/>
              </a:solidFill>
            </a:endParaRP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226064336"/>
              </p:ext>
            </p:extLst>
          </p:nvPr>
        </p:nvGraphicFramePr>
        <p:xfrm>
          <a:off x="457200" y="1364672"/>
          <a:ext cx="8229600" cy="4919170"/>
        </p:xfrm>
        <a:graphic>
          <a:graphicData uri="http://schemas.openxmlformats.org/drawingml/2006/chart">
            <c:chart xmlns:c="http://schemas.openxmlformats.org/drawingml/2006/chart" xmlns:r="http://schemas.openxmlformats.org/officeDocument/2006/relationships" r:id="rId3"/>
          </a:graphicData>
        </a:graphic>
      </p:graphicFrame>
      <p:sp>
        <p:nvSpPr>
          <p:cNvPr id="3" name="TextBox 2"/>
          <p:cNvSpPr txBox="1"/>
          <p:nvPr/>
        </p:nvSpPr>
        <p:spPr>
          <a:xfrm>
            <a:off x="893134" y="1561294"/>
            <a:ext cx="7357731" cy="400110"/>
          </a:xfrm>
          <a:prstGeom prst="rect">
            <a:avLst/>
          </a:prstGeom>
          <a:noFill/>
        </p:spPr>
        <p:txBody>
          <a:bodyPr wrap="square" rtlCol="0">
            <a:spAutoFit/>
          </a:bodyPr>
          <a:lstStyle/>
          <a:p>
            <a:pPr algn="ctr"/>
            <a:r>
              <a:rPr lang="en-US" sz="2000" b="1" dirty="0"/>
              <a:t>General </a:t>
            </a:r>
            <a:r>
              <a:rPr lang="en-US" sz="2000" b="1" dirty="0" smtClean="0"/>
              <a:t>repository search term returns </a:t>
            </a:r>
            <a:r>
              <a:rPr lang="en-US" sz="2000" b="1" dirty="0"/>
              <a:t>by </a:t>
            </a:r>
            <a:r>
              <a:rPr lang="en-US" sz="2000" b="1" dirty="0" smtClean="0"/>
              <a:t>number </a:t>
            </a:r>
            <a:endParaRPr lang="en-US" sz="2000" b="1" dirty="0"/>
          </a:p>
        </p:txBody>
      </p:sp>
      <p:sp>
        <p:nvSpPr>
          <p:cNvPr id="4" name="TextBox 3"/>
          <p:cNvSpPr txBox="1"/>
          <p:nvPr/>
        </p:nvSpPr>
        <p:spPr>
          <a:xfrm>
            <a:off x="5986134" y="2732812"/>
            <a:ext cx="2456119" cy="1200329"/>
          </a:xfrm>
          <a:prstGeom prst="rect">
            <a:avLst/>
          </a:prstGeom>
          <a:noFill/>
        </p:spPr>
        <p:txBody>
          <a:bodyPr wrap="square" rtlCol="0">
            <a:spAutoFit/>
          </a:bodyPr>
          <a:lstStyle/>
          <a:p>
            <a:pPr algn="ctr"/>
            <a:r>
              <a:rPr lang="en-US" dirty="0" err="1" smtClean="0">
                <a:solidFill>
                  <a:srgbClr val="FF0000"/>
                </a:solidFill>
              </a:rPr>
              <a:t>Zenodo</a:t>
            </a:r>
            <a:r>
              <a:rPr lang="en-US" dirty="0" smtClean="0">
                <a:solidFill>
                  <a:srgbClr val="FF0000"/>
                </a:solidFill>
              </a:rPr>
              <a:t>, NCBI, PANGAEA fall into this category</a:t>
            </a:r>
            <a:endParaRPr lang="en-US" dirty="0">
              <a:solidFill>
                <a:srgbClr val="FF0000"/>
              </a:solidFill>
            </a:endParaRPr>
          </a:p>
        </p:txBody>
      </p:sp>
    </p:spTree>
    <p:extLst>
      <p:ext uri="{BB962C8B-B14F-4D97-AF65-F5344CB8AC3E}">
        <p14:creationId xmlns:p14="http://schemas.microsoft.com/office/powerpoint/2010/main" val="22109800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14670"/>
            <a:ext cx="8229600" cy="1146624"/>
          </a:xfrm>
        </p:spPr>
        <p:txBody>
          <a:bodyPr>
            <a:noAutofit/>
          </a:bodyPr>
          <a:lstStyle/>
          <a:p>
            <a:r>
              <a:rPr lang="en-US" sz="3600" dirty="0" smtClean="0">
                <a:solidFill>
                  <a:schemeClr val="accent2"/>
                </a:solidFill>
              </a:rPr>
              <a:t>Higher percent of ag data often means smaller repositories</a:t>
            </a:r>
            <a:endParaRPr lang="en-US" sz="3600" dirty="0">
              <a:solidFill>
                <a:schemeClr val="accent2"/>
              </a:solidFill>
            </a:endParaRP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446771340"/>
              </p:ext>
            </p:extLst>
          </p:nvPr>
        </p:nvGraphicFramePr>
        <p:xfrm>
          <a:off x="457200" y="1600200"/>
          <a:ext cx="8229600" cy="4673009"/>
        </p:xfrm>
        <a:graphic>
          <a:graphicData uri="http://schemas.openxmlformats.org/drawingml/2006/chart">
            <c:chart xmlns:c="http://schemas.openxmlformats.org/drawingml/2006/chart" xmlns:r="http://schemas.openxmlformats.org/officeDocument/2006/relationships" r:id="rId3"/>
          </a:graphicData>
        </a:graphic>
      </p:graphicFrame>
      <p:sp>
        <p:nvSpPr>
          <p:cNvPr id="4" name="TextBox 3"/>
          <p:cNvSpPr txBox="1"/>
          <p:nvPr/>
        </p:nvSpPr>
        <p:spPr>
          <a:xfrm>
            <a:off x="893134" y="1561294"/>
            <a:ext cx="7357731" cy="400110"/>
          </a:xfrm>
          <a:prstGeom prst="rect">
            <a:avLst/>
          </a:prstGeom>
          <a:noFill/>
        </p:spPr>
        <p:txBody>
          <a:bodyPr wrap="square" rtlCol="0">
            <a:spAutoFit/>
          </a:bodyPr>
          <a:lstStyle/>
          <a:p>
            <a:pPr algn="ctr"/>
            <a:r>
              <a:rPr lang="en-US" sz="2000" b="1" dirty="0"/>
              <a:t>General </a:t>
            </a:r>
            <a:r>
              <a:rPr lang="en-US" sz="2000" b="1" dirty="0" smtClean="0"/>
              <a:t>repository search term returns </a:t>
            </a:r>
            <a:r>
              <a:rPr lang="en-US" sz="2000" b="1" dirty="0"/>
              <a:t>by </a:t>
            </a:r>
            <a:r>
              <a:rPr lang="en-US" sz="2000" b="1" dirty="0" smtClean="0"/>
              <a:t>percent</a:t>
            </a:r>
            <a:endParaRPr lang="en-US" sz="2000" b="1" dirty="0"/>
          </a:p>
        </p:txBody>
      </p:sp>
      <p:sp>
        <p:nvSpPr>
          <p:cNvPr id="5" name="TextBox 4"/>
          <p:cNvSpPr txBox="1"/>
          <p:nvPr/>
        </p:nvSpPr>
        <p:spPr>
          <a:xfrm>
            <a:off x="5986134" y="2392556"/>
            <a:ext cx="2456119" cy="1938992"/>
          </a:xfrm>
          <a:prstGeom prst="rect">
            <a:avLst/>
          </a:prstGeom>
          <a:noFill/>
        </p:spPr>
        <p:txBody>
          <a:bodyPr wrap="square" rtlCol="0">
            <a:spAutoFit/>
          </a:bodyPr>
          <a:lstStyle/>
          <a:p>
            <a:pPr algn="ctr"/>
            <a:r>
              <a:rPr lang="en-US" dirty="0" smtClean="0">
                <a:solidFill>
                  <a:srgbClr val="FF0000"/>
                </a:solidFill>
              </a:rPr>
              <a:t>PURR, </a:t>
            </a:r>
            <a:r>
              <a:rPr lang="en-US" dirty="0" err="1" smtClean="0">
                <a:solidFill>
                  <a:srgbClr val="FF0000"/>
                </a:solidFill>
              </a:rPr>
              <a:t>Dataverse</a:t>
            </a:r>
            <a:r>
              <a:rPr lang="en-US" dirty="0" smtClean="0">
                <a:solidFill>
                  <a:srgbClr val="FF0000"/>
                </a:solidFill>
              </a:rPr>
              <a:t> Scholars Portal, U. of MN DRUM fall into this category</a:t>
            </a:r>
            <a:endParaRPr lang="en-US" dirty="0">
              <a:solidFill>
                <a:srgbClr val="FF0000"/>
              </a:solidFill>
            </a:endParaRPr>
          </a:p>
        </p:txBody>
      </p:sp>
    </p:spTree>
    <p:extLst>
      <p:ext uri="{BB962C8B-B14F-4D97-AF65-F5344CB8AC3E}">
        <p14:creationId xmlns:p14="http://schemas.microsoft.com/office/powerpoint/2010/main" val="37706750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960438"/>
          </a:xfrm>
        </p:spPr>
        <p:txBody>
          <a:bodyPr>
            <a:noAutofit/>
          </a:bodyPr>
          <a:lstStyle/>
          <a:p>
            <a:r>
              <a:rPr lang="en-US" dirty="0" smtClean="0">
                <a:solidFill>
                  <a:schemeClr val="accent2"/>
                </a:solidFill>
              </a:rPr>
              <a:t>Few repositories are both large AND contain a significant portion of ag data </a:t>
            </a:r>
            <a:endParaRPr lang="en-US" dirty="0">
              <a:solidFill>
                <a:schemeClr val="accent2"/>
              </a:solidFill>
            </a:endParaRP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94067855"/>
              </p:ext>
            </p:extLst>
          </p:nvPr>
        </p:nvGraphicFramePr>
        <p:xfrm>
          <a:off x="457200" y="1669472"/>
          <a:ext cx="8229600" cy="4603737"/>
        </p:xfrm>
        <a:graphic>
          <a:graphicData uri="http://schemas.openxmlformats.org/drawingml/2006/chart">
            <c:chart xmlns:c="http://schemas.openxmlformats.org/drawingml/2006/chart" xmlns:r="http://schemas.openxmlformats.org/officeDocument/2006/relationships" r:id="rId3"/>
          </a:graphicData>
        </a:graphic>
      </p:graphicFrame>
      <p:sp>
        <p:nvSpPr>
          <p:cNvPr id="4" name="TextBox 3"/>
          <p:cNvSpPr txBox="1"/>
          <p:nvPr/>
        </p:nvSpPr>
        <p:spPr>
          <a:xfrm>
            <a:off x="637965" y="1561294"/>
            <a:ext cx="7857460" cy="400110"/>
          </a:xfrm>
          <a:prstGeom prst="rect">
            <a:avLst/>
          </a:prstGeom>
          <a:noFill/>
        </p:spPr>
        <p:txBody>
          <a:bodyPr wrap="square" rtlCol="0">
            <a:spAutoFit/>
          </a:bodyPr>
          <a:lstStyle/>
          <a:p>
            <a:pPr algn="ctr"/>
            <a:r>
              <a:rPr lang="en-US" sz="2000" b="1" dirty="0"/>
              <a:t>General </a:t>
            </a:r>
            <a:r>
              <a:rPr lang="en-US" sz="2000" b="1" dirty="0" smtClean="0"/>
              <a:t>repository search term returns </a:t>
            </a:r>
            <a:r>
              <a:rPr lang="en-US" sz="2000" b="1" dirty="0"/>
              <a:t>by </a:t>
            </a:r>
            <a:r>
              <a:rPr lang="en-US" sz="2000" b="1" dirty="0" smtClean="0"/>
              <a:t>number AND percent</a:t>
            </a:r>
            <a:endParaRPr lang="en-US" sz="2000" b="1" dirty="0"/>
          </a:p>
        </p:txBody>
      </p:sp>
      <p:sp>
        <p:nvSpPr>
          <p:cNvPr id="5" name="TextBox 4"/>
          <p:cNvSpPr txBox="1"/>
          <p:nvPr/>
        </p:nvSpPr>
        <p:spPr>
          <a:xfrm>
            <a:off x="5986134" y="2732812"/>
            <a:ext cx="2456119" cy="1200329"/>
          </a:xfrm>
          <a:prstGeom prst="rect">
            <a:avLst/>
          </a:prstGeom>
          <a:noFill/>
        </p:spPr>
        <p:txBody>
          <a:bodyPr wrap="square" rtlCol="0">
            <a:spAutoFit/>
          </a:bodyPr>
          <a:lstStyle/>
          <a:p>
            <a:pPr algn="ctr"/>
            <a:r>
              <a:rPr lang="en-US" dirty="0" smtClean="0">
                <a:solidFill>
                  <a:srgbClr val="FF0000"/>
                </a:solidFill>
              </a:rPr>
              <a:t>GBIF, ICPSR, ORNL DAAC fall into this category</a:t>
            </a:r>
            <a:endParaRPr lang="en-US" dirty="0">
              <a:solidFill>
                <a:srgbClr val="FF0000"/>
              </a:solidFill>
            </a:endParaRPr>
          </a:p>
        </p:txBody>
      </p:sp>
    </p:spTree>
    <p:extLst>
      <p:ext uri="{BB962C8B-B14F-4D97-AF65-F5344CB8AC3E}">
        <p14:creationId xmlns:p14="http://schemas.microsoft.com/office/powerpoint/2010/main" val="21421014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512767400"/>
              </p:ext>
            </p:extLst>
          </p:nvPr>
        </p:nvGraphicFramePr>
        <p:xfrm>
          <a:off x="457200" y="1600200"/>
          <a:ext cx="8229600" cy="4745038"/>
        </p:xfrm>
        <a:graphic>
          <a:graphicData uri="http://schemas.openxmlformats.org/drawingml/2006/chart">
            <c:chart xmlns:c="http://schemas.openxmlformats.org/drawingml/2006/chart" xmlns:r="http://schemas.openxmlformats.org/officeDocument/2006/relationships" r:id="rId3"/>
          </a:graphicData>
        </a:graphic>
      </p:graphicFrame>
      <p:sp>
        <p:nvSpPr>
          <p:cNvPr id="5" name="Title 1"/>
          <p:cNvSpPr txBox="1">
            <a:spLocks/>
          </p:cNvSpPr>
          <p:nvPr/>
        </p:nvSpPr>
        <p:spPr>
          <a:xfrm>
            <a:off x="0" y="427037"/>
            <a:ext cx="8986838" cy="1046259"/>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3200" b="1" kern="1200">
                <a:solidFill>
                  <a:schemeClr val="accent1">
                    <a:lumMod val="75000"/>
                  </a:schemeClr>
                </a:solidFill>
                <a:latin typeface="Arial" pitchFamily="34" charset="0"/>
                <a:ea typeface="+mj-ea"/>
                <a:cs typeface="Arial" pitchFamily="34" charset="0"/>
              </a:defRPr>
            </a:lvl1pPr>
          </a:lstStyle>
          <a:p>
            <a:pPr fontAlgn="auto">
              <a:spcAft>
                <a:spcPts val="0"/>
              </a:spcAft>
            </a:pPr>
            <a:r>
              <a:rPr lang="en-US" dirty="0" smtClean="0">
                <a:solidFill>
                  <a:schemeClr val="accent2"/>
                </a:solidFill>
              </a:rPr>
              <a:t>Half of the domain-specific repositories are at least partly funded by US government</a:t>
            </a:r>
            <a:endParaRPr lang="en-US" dirty="0">
              <a:solidFill>
                <a:schemeClr val="accent2"/>
              </a:solidFill>
            </a:endParaRPr>
          </a:p>
        </p:txBody>
      </p:sp>
      <p:sp>
        <p:nvSpPr>
          <p:cNvPr id="6" name="TextBox 5"/>
          <p:cNvSpPr txBox="1"/>
          <p:nvPr/>
        </p:nvSpPr>
        <p:spPr>
          <a:xfrm>
            <a:off x="933061" y="4702629"/>
            <a:ext cx="184731" cy="461665"/>
          </a:xfrm>
          <a:prstGeom prst="rect">
            <a:avLst/>
          </a:prstGeom>
          <a:noFill/>
        </p:spPr>
        <p:txBody>
          <a:bodyPr wrap="none" rtlCol="0">
            <a:spAutoFit/>
          </a:bodyPr>
          <a:lstStyle/>
          <a:p>
            <a:endParaRPr lang="en-US" dirty="0"/>
          </a:p>
        </p:txBody>
      </p:sp>
      <p:sp>
        <p:nvSpPr>
          <p:cNvPr id="7" name="TextBox 6"/>
          <p:cNvSpPr txBox="1"/>
          <p:nvPr/>
        </p:nvSpPr>
        <p:spPr>
          <a:xfrm>
            <a:off x="6546273" y="5717000"/>
            <a:ext cx="1392381" cy="461665"/>
          </a:xfrm>
          <a:prstGeom prst="rect">
            <a:avLst/>
          </a:prstGeom>
          <a:noFill/>
        </p:spPr>
        <p:txBody>
          <a:bodyPr wrap="square" rtlCol="0">
            <a:spAutoFit/>
          </a:bodyPr>
          <a:lstStyle/>
          <a:p>
            <a:r>
              <a:rPr lang="en-US" dirty="0" smtClean="0"/>
              <a:t>n = 234</a:t>
            </a:r>
            <a:endParaRPr lang="en-US" dirty="0"/>
          </a:p>
        </p:txBody>
      </p:sp>
    </p:spTree>
    <p:extLst>
      <p:ext uri="{BB962C8B-B14F-4D97-AF65-F5344CB8AC3E}">
        <p14:creationId xmlns:p14="http://schemas.microsoft.com/office/powerpoint/2010/main" val="32478598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918236904"/>
              </p:ext>
            </p:extLst>
          </p:nvPr>
        </p:nvGraphicFramePr>
        <p:xfrm>
          <a:off x="457200" y="1839432"/>
          <a:ext cx="8229600" cy="4505805"/>
        </p:xfrm>
        <a:graphic>
          <a:graphicData uri="http://schemas.openxmlformats.org/drawingml/2006/chart">
            <c:chart xmlns:c="http://schemas.openxmlformats.org/drawingml/2006/chart" xmlns:r="http://schemas.openxmlformats.org/officeDocument/2006/relationships" r:id="rId3"/>
          </a:graphicData>
        </a:graphic>
      </p:graphicFrame>
      <p:sp>
        <p:nvSpPr>
          <p:cNvPr id="5" name="Title 1"/>
          <p:cNvSpPr txBox="1">
            <a:spLocks/>
          </p:cNvSpPr>
          <p:nvPr/>
        </p:nvSpPr>
        <p:spPr>
          <a:xfrm>
            <a:off x="609600" y="427037"/>
            <a:ext cx="8077200" cy="1284805"/>
          </a:xfrm>
          <a:prstGeom prst="rect">
            <a:avLst/>
          </a:prstGeom>
        </p:spPr>
        <p:txBody>
          <a:bodyPr vert="horz" lIns="91440" tIns="45720" rIns="91440" bIns="45720" rtlCol="0" anchor="ctr">
            <a:normAutofit fontScale="85000" lnSpcReduction="20000"/>
          </a:bodyPr>
          <a:lstStyle>
            <a:lvl1pPr algn="ctr" defTabSz="914400" rtl="0" eaLnBrk="1" latinLnBrk="0" hangingPunct="1">
              <a:spcBef>
                <a:spcPct val="0"/>
              </a:spcBef>
              <a:buNone/>
              <a:defRPr sz="3200" b="1" kern="1200">
                <a:solidFill>
                  <a:schemeClr val="accent1">
                    <a:lumMod val="75000"/>
                  </a:schemeClr>
                </a:solidFill>
                <a:latin typeface="Arial" pitchFamily="34" charset="0"/>
                <a:ea typeface="+mj-ea"/>
                <a:cs typeface="Arial" pitchFamily="34" charset="0"/>
              </a:defRPr>
            </a:lvl1pPr>
          </a:lstStyle>
          <a:p>
            <a:pPr fontAlgn="auto">
              <a:spcAft>
                <a:spcPts val="0"/>
              </a:spcAft>
            </a:pPr>
            <a:r>
              <a:rPr lang="en-US" sz="3600" dirty="0" smtClean="0">
                <a:solidFill>
                  <a:schemeClr val="accent2"/>
                </a:solidFill>
              </a:rPr>
              <a:t>Independent </a:t>
            </a:r>
            <a:r>
              <a:rPr lang="en-US" sz="3600" dirty="0">
                <a:solidFill>
                  <a:schemeClr val="accent2"/>
                </a:solidFill>
              </a:rPr>
              <a:t>researchers </a:t>
            </a:r>
            <a:r>
              <a:rPr lang="en-US" sz="3600" dirty="0" smtClean="0">
                <a:solidFill>
                  <a:schemeClr val="accent2"/>
                </a:solidFill>
              </a:rPr>
              <a:t>have few options for open data submission in domain-specific repositories</a:t>
            </a:r>
            <a:endParaRPr lang="en-US" sz="3600" dirty="0">
              <a:solidFill>
                <a:schemeClr val="accent2"/>
              </a:solidFill>
            </a:endParaRPr>
          </a:p>
        </p:txBody>
      </p:sp>
      <p:sp>
        <p:nvSpPr>
          <p:cNvPr id="6" name="TextBox 5"/>
          <p:cNvSpPr txBox="1"/>
          <p:nvPr/>
        </p:nvSpPr>
        <p:spPr>
          <a:xfrm>
            <a:off x="933061" y="4702629"/>
            <a:ext cx="184731" cy="461665"/>
          </a:xfrm>
          <a:prstGeom prst="rect">
            <a:avLst/>
          </a:prstGeom>
          <a:noFill/>
        </p:spPr>
        <p:txBody>
          <a:bodyPr wrap="none" rtlCol="0">
            <a:spAutoFit/>
          </a:bodyPr>
          <a:lstStyle/>
          <a:p>
            <a:endParaRPr lang="en-US" dirty="0"/>
          </a:p>
        </p:txBody>
      </p:sp>
      <p:sp>
        <p:nvSpPr>
          <p:cNvPr id="7" name="TextBox 6"/>
          <p:cNvSpPr txBox="1"/>
          <p:nvPr/>
        </p:nvSpPr>
        <p:spPr>
          <a:xfrm>
            <a:off x="7093528" y="5726391"/>
            <a:ext cx="1330036" cy="461665"/>
          </a:xfrm>
          <a:prstGeom prst="rect">
            <a:avLst/>
          </a:prstGeom>
          <a:noFill/>
        </p:spPr>
        <p:txBody>
          <a:bodyPr wrap="square" rtlCol="0">
            <a:spAutoFit/>
          </a:bodyPr>
          <a:lstStyle/>
          <a:p>
            <a:r>
              <a:rPr lang="en-US" dirty="0" smtClean="0"/>
              <a:t>n = 234</a:t>
            </a:r>
            <a:endParaRPr lang="en-US" dirty="0"/>
          </a:p>
        </p:txBody>
      </p:sp>
    </p:spTree>
    <p:extLst>
      <p:ext uri="{BB962C8B-B14F-4D97-AF65-F5344CB8AC3E}">
        <p14:creationId xmlns:p14="http://schemas.microsoft.com/office/powerpoint/2010/main" val="14218686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solidFill>
                  <a:schemeClr val="accent2"/>
                </a:solidFill>
              </a:rPr>
              <a:t>Challenges and Limitations</a:t>
            </a:r>
            <a:endParaRPr lang="en-US" sz="3600" dirty="0">
              <a:solidFill>
                <a:schemeClr val="accent2"/>
              </a:solidFill>
            </a:endParaRPr>
          </a:p>
        </p:txBody>
      </p:sp>
      <p:sp>
        <p:nvSpPr>
          <p:cNvPr id="3" name="Subtitle 2"/>
          <p:cNvSpPr>
            <a:spLocks noGrp="1"/>
          </p:cNvSpPr>
          <p:nvPr>
            <p:ph idx="1"/>
          </p:nvPr>
        </p:nvSpPr>
        <p:spPr>
          <a:xfrm>
            <a:off x="457200" y="1432251"/>
            <a:ext cx="8229600" cy="4525963"/>
          </a:xfrm>
        </p:spPr>
        <p:txBody>
          <a:bodyPr>
            <a:noAutofit/>
          </a:bodyPr>
          <a:lstStyle/>
          <a:p>
            <a:pPr marL="285750" lvl="0" indent="-285750">
              <a:buFont typeface="Arial" panose="020B0604020202020204" pitchFamily="34" charset="0"/>
              <a:buChar char="•"/>
            </a:pPr>
            <a:r>
              <a:rPr lang="en-US" kern="1200" dirty="0" smtClean="0">
                <a:latin typeface="Arial" charset="0"/>
              </a:rPr>
              <a:t>Inventory not exhaustive</a:t>
            </a:r>
          </a:p>
          <a:p>
            <a:pPr marL="685800" lvl="1">
              <a:buFont typeface="Arial" panose="020B0604020202020204" pitchFamily="34" charset="0"/>
              <a:buChar char="•"/>
            </a:pPr>
            <a:r>
              <a:rPr lang="en-US" dirty="0" smtClean="0">
                <a:latin typeface="Arial" charset="0"/>
              </a:rPr>
              <a:t>Other databases may have slipped by our list if our search methods didn’t suit them</a:t>
            </a:r>
            <a:endParaRPr lang="en-US" kern="1200" dirty="0" smtClean="0">
              <a:latin typeface="Arial" charset="0"/>
            </a:endParaRPr>
          </a:p>
          <a:p>
            <a:pPr marL="285750" lvl="0" indent="-285750">
              <a:buFont typeface="Arial" panose="020B0604020202020204" pitchFamily="34" charset="0"/>
              <a:buChar char="•"/>
            </a:pPr>
            <a:r>
              <a:rPr lang="en-US" kern="1200" dirty="0" smtClean="0">
                <a:latin typeface="Arial" charset="0"/>
              </a:rPr>
              <a:t>Search terms not definitive</a:t>
            </a:r>
          </a:p>
          <a:p>
            <a:pPr marL="685800" lvl="1">
              <a:buFont typeface="Arial" panose="020B0604020202020204" pitchFamily="34" charset="0"/>
              <a:buChar char="•"/>
            </a:pPr>
            <a:r>
              <a:rPr lang="en-US" dirty="0" smtClean="0">
                <a:latin typeface="Arial" charset="0"/>
              </a:rPr>
              <a:t>Results are only as good as the metadata</a:t>
            </a:r>
          </a:p>
          <a:p>
            <a:pPr marL="685800" lvl="1">
              <a:buFont typeface="Arial" panose="020B0604020202020204" pitchFamily="34" charset="0"/>
              <a:buChar char="•"/>
            </a:pPr>
            <a:r>
              <a:rPr lang="en-US" kern="1200" dirty="0" smtClean="0">
                <a:latin typeface="Arial" charset="0"/>
              </a:rPr>
              <a:t>Other topics may relate to agriculture</a:t>
            </a:r>
          </a:p>
          <a:p>
            <a:pPr marL="285750"/>
            <a:r>
              <a:rPr lang="en-US" dirty="0" smtClean="0">
                <a:latin typeface="Arial" charset="0"/>
              </a:rPr>
              <a:t>Search results change</a:t>
            </a:r>
            <a:endParaRPr lang="en-US" kern="1200" dirty="0" smtClean="0">
              <a:latin typeface="Arial" charset="0"/>
            </a:endParaRPr>
          </a:p>
          <a:p>
            <a:pPr marL="685800" lvl="1">
              <a:buFont typeface="Arial" panose="020B0604020202020204" pitchFamily="34" charset="0"/>
              <a:buChar char="•"/>
            </a:pPr>
            <a:r>
              <a:rPr lang="en-US" dirty="0" smtClean="0">
                <a:latin typeface="Arial" charset="0"/>
              </a:rPr>
              <a:t>As new data is added numbers change</a:t>
            </a:r>
          </a:p>
          <a:p>
            <a:pPr marL="285750"/>
            <a:r>
              <a:rPr lang="en-US" dirty="0" smtClean="0">
                <a:latin typeface="Arial" charset="0"/>
              </a:rPr>
              <a:t>Does not take into account private data – only public / open data</a:t>
            </a:r>
            <a:endParaRPr lang="en-US" dirty="0">
              <a:latin typeface="Arial" charset="0"/>
            </a:endParaRPr>
          </a:p>
          <a:p>
            <a:pPr marL="285750" lvl="0" indent="-285750">
              <a:buFont typeface="Arial" panose="020B0604020202020204" pitchFamily="34" charset="0"/>
              <a:buChar char="•"/>
            </a:pPr>
            <a:endParaRPr lang="en-US" kern="1200" dirty="0">
              <a:latin typeface="Arial" charset="0"/>
            </a:endParaRPr>
          </a:p>
        </p:txBody>
      </p:sp>
    </p:spTree>
    <p:extLst>
      <p:ext uri="{BB962C8B-B14F-4D97-AF65-F5344CB8AC3E}">
        <p14:creationId xmlns:p14="http://schemas.microsoft.com/office/powerpoint/2010/main" val="37179814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bldLst>
      <p:bldP spid="3" grpId="0" build="p">
        <p:tmplLst>
          <p:tmpl lvl="1">
            <p:tnLst>
              <p:par>
                <p:cTn presetID="1" presetClass="entr" presetSubtype="0" fill="hold" nodeType="clickEffect">
                  <p:stCondLst>
                    <p:cond delay="0"/>
                  </p:stCondLst>
                  <p:childTnLst>
                    <p:set>
                      <p:cBhvr>
                        <p:cTn dur="1" fill="hold">
                          <p:stCondLst>
                            <p:cond delay="0"/>
                          </p:stCondLst>
                        </p:cTn>
                        <p:tgtEl>
                          <p:spTgt spid="3"/>
                        </p:tgtEl>
                        <p:attrNameLst>
                          <p:attrName>style.visibility</p:attrName>
                        </p:attrNameLst>
                      </p:cBhvr>
                      <p:to>
                        <p:strVal val="visible"/>
                      </p:to>
                    </p:set>
                  </p:childTnLst>
                </p:cTn>
              </p:par>
            </p:tnLst>
          </p:tmpl>
        </p:tmplLst>
      </p:b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solidFill>
                  <a:schemeClr val="accent2"/>
                </a:solidFill>
              </a:rPr>
              <a:t>Summary</a:t>
            </a:r>
            <a:endParaRPr lang="en-US" sz="3600" dirty="0">
              <a:solidFill>
                <a:schemeClr val="accent2"/>
              </a:solidFill>
            </a:endParaRPr>
          </a:p>
        </p:txBody>
      </p:sp>
      <p:sp>
        <p:nvSpPr>
          <p:cNvPr id="3" name="Subtitle 2"/>
          <p:cNvSpPr>
            <a:spLocks noGrp="1"/>
          </p:cNvSpPr>
          <p:nvPr>
            <p:ph idx="1"/>
          </p:nvPr>
        </p:nvSpPr>
        <p:spPr>
          <a:xfrm>
            <a:off x="457200" y="3521122"/>
            <a:ext cx="8229600" cy="2437092"/>
          </a:xfrm>
        </p:spPr>
        <p:txBody>
          <a:bodyPr>
            <a:noAutofit/>
          </a:bodyPr>
          <a:lstStyle/>
          <a:p>
            <a:pPr marL="285750" lvl="0" indent="-285750">
              <a:buFont typeface="Arial" panose="020B0604020202020204" pitchFamily="34" charset="0"/>
              <a:buChar char="•"/>
            </a:pPr>
            <a:r>
              <a:rPr lang="en-US" sz="2400" kern="1200" dirty="0" smtClean="0">
                <a:latin typeface="Arial" charset="0"/>
              </a:rPr>
              <a:t>Many public sources of ag data</a:t>
            </a:r>
          </a:p>
          <a:p>
            <a:pPr marL="285750" lvl="0" indent="-285750">
              <a:buFont typeface="Arial" panose="020B0604020202020204" pitchFamily="34" charset="0"/>
              <a:buChar char="•"/>
            </a:pPr>
            <a:r>
              <a:rPr lang="en-US" sz="2400" dirty="0" smtClean="0">
                <a:latin typeface="Arial" charset="0"/>
              </a:rPr>
              <a:t>Not many open to submission by all researchers</a:t>
            </a:r>
          </a:p>
          <a:p>
            <a:pPr marL="285750" lvl="0" indent="-285750">
              <a:buFont typeface="Arial" panose="020B0604020202020204" pitchFamily="34" charset="0"/>
              <a:buChar char="•"/>
            </a:pPr>
            <a:r>
              <a:rPr lang="en-US" sz="2400" dirty="0" smtClean="0">
                <a:latin typeface="Arial" charset="0"/>
              </a:rPr>
              <a:t>This inventory can seed a clearinghouse of primary sources of public ag data</a:t>
            </a:r>
          </a:p>
          <a:p>
            <a:pPr marL="285750" lvl="0" indent="-285750"/>
            <a:r>
              <a:rPr lang="en-US" sz="2400" dirty="0" smtClean="0">
                <a:latin typeface="Arial" charset="0"/>
              </a:rPr>
              <a:t>Results will be revisited in following years to compare and contrast change over time</a:t>
            </a:r>
            <a:endParaRPr lang="en-US" sz="2400" dirty="0">
              <a:latin typeface="Arial" charset="0"/>
            </a:endParaRPr>
          </a:p>
          <a:p>
            <a:pPr marL="285750" lvl="0" indent="-285750">
              <a:buFont typeface="Arial" panose="020B0604020202020204" pitchFamily="34" charset="0"/>
              <a:buChar char="•"/>
            </a:pPr>
            <a:endParaRPr lang="en-US" kern="1200" dirty="0">
              <a:latin typeface="Arial" charset="0"/>
            </a:endParaRPr>
          </a:p>
        </p:txBody>
      </p:sp>
      <p:pic>
        <p:nvPicPr>
          <p:cNvPr id="4" name="Picture 3"/>
          <p:cNvPicPr>
            <a:picLocks noChangeAspect="1"/>
          </p:cNvPicPr>
          <p:nvPr/>
        </p:nvPicPr>
        <p:blipFill rotWithShape="1">
          <a:blip r:embed="rId3">
            <a:clrChange>
              <a:clrFrom>
                <a:srgbClr val="FCFCFC"/>
              </a:clrFrom>
              <a:clrTo>
                <a:srgbClr val="FCFCFC">
                  <a:alpha val="0"/>
                </a:srgbClr>
              </a:clrTo>
            </a:clrChange>
            <a:extLst>
              <a:ext uri="{BEBA8EAE-BF5A-486C-A8C5-ECC9F3942E4B}">
                <a14:imgProps xmlns:a14="http://schemas.microsoft.com/office/drawing/2010/main">
                  <a14:imgLayer r:embed="rId4">
                    <a14:imgEffect>
                      <a14:sharpenSoften amount="50000"/>
                    </a14:imgEffect>
                    <a14:imgEffect>
                      <a14:saturation sat="33000"/>
                    </a14:imgEffect>
                  </a14:imgLayer>
                </a14:imgProps>
              </a:ext>
              <a:ext uri="{28A0092B-C50C-407E-A947-70E740481C1C}">
                <a14:useLocalDpi xmlns:a14="http://schemas.microsoft.com/office/drawing/2010/main" val="0"/>
              </a:ext>
            </a:extLst>
          </a:blip>
          <a:srcRect t="52113" b="4412"/>
          <a:stretch/>
        </p:blipFill>
        <p:spPr>
          <a:xfrm>
            <a:off x="0" y="1337481"/>
            <a:ext cx="9144000" cy="1965278"/>
          </a:xfrm>
          <a:prstGeom prst="rect">
            <a:avLst/>
          </a:prstGeom>
          <a:ln>
            <a:solidFill>
              <a:schemeClr val="accent4">
                <a:lumMod val="75000"/>
              </a:schemeClr>
            </a:solidFill>
          </a:ln>
        </p:spPr>
      </p:pic>
    </p:spTree>
    <p:extLst>
      <p:ext uri="{BB962C8B-B14F-4D97-AF65-F5344CB8AC3E}">
        <p14:creationId xmlns:p14="http://schemas.microsoft.com/office/powerpoint/2010/main" val="23170088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bldLst>
      <p:bldP spid="3" grpId="0" build="p">
        <p:tmplLst>
          <p:tmpl lvl="1">
            <p:tnLst>
              <p:par>
                <p:cTn presetID="1" presetClass="entr" presetSubtype="0" fill="hold" nodeType="clickEffect">
                  <p:stCondLst>
                    <p:cond delay="0"/>
                  </p:stCondLst>
                  <p:childTnLst>
                    <p:set>
                      <p:cBhvr>
                        <p:cTn dur="1" fill="hold">
                          <p:stCondLst>
                            <p:cond delay="0"/>
                          </p:stCondLst>
                        </p:cTn>
                        <p:tgtEl>
                          <p:spTgt spid="3"/>
                        </p:tgtEl>
                        <p:attrNameLst>
                          <p:attrName>style.visibility</p:attrName>
                        </p:attrNameLst>
                      </p:cBhvr>
                      <p:to>
                        <p:strVal val="visible"/>
                      </p:to>
                    </p:set>
                  </p:childTnLst>
                </p:cTn>
              </p:par>
            </p:tnLst>
          </p:tmpl>
        </p:tmplLst>
      </p:b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solidFill>
                  <a:schemeClr val="accent2"/>
                </a:solidFill>
              </a:rPr>
              <a:t>Questions?</a:t>
            </a:r>
            <a:endParaRPr lang="en-US" sz="3600" dirty="0">
              <a:solidFill>
                <a:schemeClr val="accent2"/>
              </a:solidFill>
            </a:endParaRPr>
          </a:p>
        </p:txBody>
      </p:sp>
      <p:sp>
        <p:nvSpPr>
          <p:cNvPr id="4" name="TextBox 3"/>
          <p:cNvSpPr txBox="1"/>
          <p:nvPr/>
        </p:nvSpPr>
        <p:spPr>
          <a:xfrm>
            <a:off x="531630" y="1297160"/>
            <a:ext cx="8080744" cy="5509200"/>
          </a:xfrm>
          <a:prstGeom prst="rect">
            <a:avLst/>
          </a:prstGeom>
          <a:noFill/>
        </p:spPr>
        <p:txBody>
          <a:bodyPr wrap="square" rtlCol="0">
            <a:spAutoFit/>
          </a:bodyPr>
          <a:lstStyle/>
          <a:p>
            <a:pPr lvl="0"/>
            <a:r>
              <a:rPr lang="en-US" dirty="0" smtClean="0">
                <a:latin typeface="Arial" charset="0"/>
              </a:rPr>
              <a:t>Collaborators:</a:t>
            </a:r>
          </a:p>
          <a:p>
            <a:pPr lvl="0"/>
            <a:endParaRPr lang="en-US" dirty="0" smtClean="0">
              <a:latin typeface="Arial" charset="0"/>
            </a:endParaRPr>
          </a:p>
          <a:p>
            <a:pPr marL="285750" lvl="0" indent="-285750">
              <a:buFont typeface="Arial" panose="020B0604020202020204" pitchFamily="34" charset="0"/>
              <a:buChar char="•"/>
            </a:pPr>
            <a:r>
              <a:rPr lang="en-US" dirty="0" smtClean="0">
                <a:latin typeface="Arial" charset="0"/>
              </a:rPr>
              <a:t>Erin Antognoli - </a:t>
            </a:r>
            <a:r>
              <a:rPr lang="en-US" dirty="0" smtClean="0">
                <a:latin typeface="Arial" charset="0"/>
                <a:hlinkClick r:id="rId3"/>
              </a:rPr>
              <a:t>Erin.Antognoli@ars.usda.gov</a:t>
            </a:r>
            <a:endParaRPr lang="en-US" dirty="0" smtClean="0">
              <a:latin typeface="Arial" charset="0"/>
            </a:endParaRPr>
          </a:p>
          <a:p>
            <a:pPr marL="0" lvl="1" indent="287338">
              <a:buFont typeface="Arial" panose="020B0604020202020204" pitchFamily="34" charset="0"/>
              <a:buChar char="•"/>
            </a:pPr>
            <a:r>
              <a:rPr lang="en-US" dirty="0" smtClean="0">
                <a:latin typeface="Arial" charset="0"/>
              </a:rPr>
              <a:t>Jonathan Sears - </a:t>
            </a:r>
            <a:r>
              <a:rPr lang="en-US" dirty="0" smtClean="0">
                <a:latin typeface="Arial" charset="0"/>
                <a:hlinkClick r:id="rId4"/>
              </a:rPr>
              <a:t>Jonathan.Sears@ars.usda.gov</a:t>
            </a:r>
            <a:r>
              <a:rPr lang="en-US" dirty="0" smtClean="0">
                <a:latin typeface="Arial" charset="0"/>
              </a:rPr>
              <a:t> </a:t>
            </a:r>
            <a:endParaRPr lang="en-US" dirty="0">
              <a:latin typeface="Arial" charset="0"/>
            </a:endParaRPr>
          </a:p>
          <a:p>
            <a:pPr indent="285750">
              <a:buFont typeface="Arial" panose="020B0604020202020204" pitchFamily="34" charset="0"/>
              <a:buChar char="•"/>
            </a:pPr>
            <a:r>
              <a:rPr lang="en-US" dirty="0">
                <a:latin typeface="Arial" charset="0"/>
              </a:rPr>
              <a:t>Cynthia </a:t>
            </a:r>
            <a:r>
              <a:rPr lang="en-US" dirty="0" smtClean="0">
                <a:latin typeface="Arial" charset="0"/>
              </a:rPr>
              <a:t>Parr - </a:t>
            </a:r>
            <a:r>
              <a:rPr lang="en-US" dirty="0" smtClean="0">
                <a:latin typeface="Arial" charset="0"/>
                <a:hlinkClick r:id="rId5"/>
              </a:rPr>
              <a:t>Cynthia.Parr@ars.usda.gov</a:t>
            </a:r>
            <a:endParaRPr lang="en-US" dirty="0" smtClean="0">
              <a:latin typeface="Arial" charset="0"/>
            </a:endParaRPr>
          </a:p>
          <a:p>
            <a:pPr indent="285750">
              <a:buFont typeface="Arial" panose="020B0604020202020204" pitchFamily="34" charset="0"/>
              <a:buChar char="•"/>
            </a:pPr>
            <a:r>
              <a:rPr lang="en-US" dirty="0">
                <a:latin typeface="Arial" charset="0"/>
              </a:rPr>
              <a:t>Michael Esman - </a:t>
            </a:r>
            <a:r>
              <a:rPr lang="en-US" dirty="0" smtClean="0">
                <a:latin typeface="Arial" charset="0"/>
                <a:hlinkClick r:id="rId6"/>
              </a:rPr>
              <a:t>Michael.Esman@ars.usda.gov</a:t>
            </a:r>
            <a:r>
              <a:rPr lang="en-US" dirty="0" smtClean="0">
                <a:latin typeface="Arial" charset="0"/>
              </a:rPr>
              <a:t> </a:t>
            </a:r>
          </a:p>
          <a:p>
            <a:pPr marL="685800" lvl="1" indent="-568325"/>
            <a:endParaRPr lang="en-US" sz="2000" dirty="0">
              <a:latin typeface="Arial" charset="0"/>
            </a:endParaRPr>
          </a:p>
          <a:p>
            <a:r>
              <a:rPr lang="en-US" dirty="0">
                <a:latin typeface="Arial" panose="020B0604020202020204" pitchFamily="34" charset="0"/>
                <a:cs typeface="Arial" panose="020B0604020202020204" pitchFamily="34" charset="0"/>
              </a:rPr>
              <a:t>Data Results</a:t>
            </a:r>
            <a:r>
              <a:rPr lang="en-US" dirty="0" smtClean="0">
                <a:latin typeface="Arial" panose="020B0604020202020204" pitchFamily="34" charset="0"/>
                <a:cs typeface="Arial" panose="020B0604020202020204" pitchFamily="34" charset="0"/>
              </a:rPr>
              <a:t>:</a:t>
            </a:r>
          </a:p>
          <a:p>
            <a:endParaRPr lang="en-US" dirty="0">
              <a:latin typeface="Arial" panose="020B0604020202020204" pitchFamily="34" charset="0"/>
              <a:cs typeface="Arial" panose="020B0604020202020204" pitchFamily="34" charset="0"/>
            </a:endParaRPr>
          </a:p>
          <a:p>
            <a:pPr marL="800100" lvl="1" indent="-342900">
              <a:buFont typeface="Arial" panose="020B0604020202020204" pitchFamily="34" charset="0"/>
              <a:buChar char="•"/>
            </a:pPr>
            <a:r>
              <a:rPr lang="en-US" dirty="0">
                <a:latin typeface="Arial" panose="020B0604020202020204" pitchFamily="34" charset="0"/>
                <a:cs typeface="Arial" panose="020B0604020202020204" pitchFamily="34" charset="0"/>
              </a:rPr>
              <a:t>Ag Data </a:t>
            </a:r>
            <a:r>
              <a:rPr lang="en-US" dirty="0" smtClean="0">
                <a:latin typeface="Arial" panose="020B0604020202020204" pitchFamily="34" charset="0"/>
                <a:cs typeface="Arial" panose="020B0604020202020204" pitchFamily="34" charset="0"/>
              </a:rPr>
              <a:t>Commons - </a:t>
            </a:r>
            <a:r>
              <a:rPr lang="en-US" dirty="0" smtClean="0">
                <a:latin typeface="Arial" panose="020B0604020202020204" pitchFamily="34" charset="0"/>
                <a:cs typeface="Arial" panose="020B0604020202020204" pitchFamily="34" charset="0"/>
                <a:hlinkClick r:id="rId7"/>
              </a:rPr>
              <a:t>https</a:t>
            </a:r>
            <a:r>
              <a:rPr lang="en-US" dirty="0">
                <a:latin typeface="Arial" panose="020B0604020202020204" pitchFamily="34" charset="0"/>
                <a:cs typeface="Arial" panose="020B0604020202020204" pitchFamily="34" charset="0"/>
                <a:hlinkClick r:id="rId7"/>
              </a:rPr>
              <a:t>://data.nal.usda.gov</a:t>
            </a:r>
            <a:endParaRPr lang="en-US" dirty="0">
              <a:latin typeface="Arial" panose="020B0604020202020204" pitchFamily="34" charset="0"/>
              <a:cs typeface="Arial" panose="020B0604020202020204" pitchFamily="34" charset="0"/>
            </a:endParaRPr>
          </a:p>
          <a:p>
            <a:pPr marL="800100" lvl="1" indent="-342900">
              <a:buFont typeface="Arial" panose="020B0604020202020204" pitchFamily="34" charset="0"/>
              <a:buChar char="•"/>
            </a:pPr>
            <a:r>
              <a:rPr lang="en-US" i="1" dirty="0">
                <a:latin typeface="Arial" panose="020B0604020202020204" pitchFamily="34" charset="0"/>
                <a:cs typeface="Arial" panose="020B0604020202020204" pitchFamily="34" charset="0"/>
              </a:rPr>
              <a:t>Inventory of online public databases and repositories holding agricultural data in 2017</a:t>
            </a:r>
          </a:p>
          <a:p>
            <a:pPr marL="800100" lvl="1" indent="-342900">
              <a:buFont typeface="Arial" panose="020B0604020202020204" pitchFamily="34" charset="0"/>
              <a:buChar char="•"/>
            </a:pPr>
            <a:r>
              <a:rPr lang="en-US" dirty="0">
                <a:latin typeface="Arial" panose="020B0604020202020204" pitchFamily="34" charset="0"/>
                <a:cs typeface="Arial" panose="020B0604020202020204" pitchFamily="34" charset="0"/>
              </a:rPr>
              <a:t>Dataset DOI: </a:t>
            </a:r>
            <a:r>
              <a:rPr lang="en-US" dirty="0" smtClean="0">
                <a:latin typeface="Arial" panose="020B0604020202020204" pitchFamily="34" charset="0"/>
                <a:cs typeface="Arial" panose="020B0604020202020204" pitchFamily="34" charset="0"/>
              </a:rPr>
              <a:t>10.15482/USDA.ADC/1389839 </a:t>
            </a:r>
            <a:endParaRPr lang="en-US" dirty="0">
              <a:latin typeface="Arial" panose="020B0604020202020204" pitchFamily="34" charset="0"/>
              <a:cs typeface="Arial" panose="020B0604020202020204" pitchFamily="34" charset="0"/>
            </a:endParaRPr>
          </a:p>
          <a:p>
            <a:pPr marL="685800" lvl="1" indent="-568325"/>
            <a:r>
              <a:rPr lang="en-US" sz="2000" dirty="0">
                <a:latin typeface="Arial" charset="0"/>
              </a:rPr>
              <a:t>	</a:t>
            </a:r>
          </a:p>
          <a:p>
            <a:endParaRPr lang="en-US" dirty="0"/>
          </a:p>
        </p:txBody>
      </p:sp>
    </p:spTree>
    <p:extLst>
      <p:ext uri="{BB962C8B-B14F-4D97-AF65-F5344CB8AC3E}">
        <p14:creationId xmlns:p14="http://schemas.microsoft.com/office/powerpoint/2010/main" val="26134636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solidFill>
                  <a:schemeClr val="accent2"/>
                </a:solidFill>
              </a:rPr>
              <a:t>Purpose</a:t>
            </a:r>
            <a:endParaRPr lang="en-US" sz="3600" dirty="0">
              <a:solidFill>
                <a:schemeClr val="accent2"/>
              </a:solidFill>
            </a:endParaRPr>
          </a:p>
        </p:txBody>
      </p:sp>
      <p:sp>
        <p:nvSpPr>
          <p:cNvPr id="3" name="Content Placeholder 2"/>
          <p:cNvSpPr>
            <a:spLocks noGrp="1"/>
          </p:cNvSpPr>
          <p:nvPr>
            <p:ph idx="1"/>
          </p:nvPr>
        </p:nvSpPr>
        <p:spPr>
          <a:xfrm>
            <a:off x="457200" y="1551710"/>
            <a:ext cx="8229600" cy="4574454"/>
          </a:xfrm>
        </p:spPr>
        <p:txBody>
          <a:bodyPr>
            <a:normAutofit fontScale="92500" lnSpcReduction="20000"/>
          </a:bodyPr>
          <a:lstStyle/>
          <a:p>
            <a:pPr eaLnBrk="0" fontAlgn="base" hangingPunct="0">
              <a:spcBef>
                <a:spcPct val="30000"/>
              </a:spcBef>
              <a:spcAft>
                <a:spcPct val="0"/>
              </a:spcAft>
              <a:defRPr/>
            </a:pPr>
            <a:r>
              <a:rPr lang="en-US" sz="3200" dirty="0" smtClean="0">
                <a:latin typeface="Arial" charset="0"/>
              </a:rPr>
              <a:t>Conduct inventory where agricultural research data is made available</a:t>
            </a:r>
          </a:p>
          <a:p>
            <a:pPr lvl="1" eaLnBrk="0" fontAlgn="base" hangingPunct="0">
              <a:spcBef>
                <a:spcPct val="30000"/>
              </a:spcBef>
              <a:spcAft>
                <a:spcPct val="0"/>
              </a:spcAft>
              <a:defRPr/>
            </a:pPr>
            <a:r>
              <a:rPr lang="en-US" dirty="0" smtClean="0">
                <a:latin typeface="Arial" charset="0"/>
              </a:rPr>
              <a:t>Both general and domain specific repositories</a:t>
            </a:r>
          </a:p>
          <a:p>
            <a:pPr eaLnBrk="0" fontAlgn="base" hangingPunct="0">
              <a:spcBef>
                <a:spcPct val="30000"/>
              </a:spcBef>
              <a:spcAft>
                <a:spcPct val="0"/>
              </a:spcAft>
              <a:defRPr/>
            </a:pPr>
            <a:r>
              <a:rPr lang="en-US" sz="3200" dirty="0" smtClean="0">
                <a:latin typeface="Arial" charset="0"/>
              </a:rPr>
              <a:t>Locate significant sources of ag data</a:t>
            </a:r>
          </a:p>
          <a:p>
            <a:pPr lvl="1" eaLnBrk="0" fontAlgn="base" hangingPunct="0">
              <a:spcBef>
                <a:spcPct val="30000"/>
              </a:spcBef>
              <a:spcAft>
                <a:spcPct val="0"/>
              </a:spcAft>
              <a:defRPr/>
            </a:pPr>
            <a:r>
              <a:rPr lang="en-US" dirty="0" smtClean="0">
                <a:latin typeface="Arial" charset="0"/>
              </a:rPr>
              <a:t>Establish a baseline for measuring change over time</a:t>
            </a:r>
          </a:p>
          <a:p>
            <a:pPr lvl="1" eaLnBrk="0" fontAlgn="base" hangingPunct="0">
              <a:spcBef>
                <a:spcPct val="30000"/>
              </a:spcBef>
              <a:spcAft>
                <a:spcPct val="0"/>
              </a:spcAft>
              <a:defRPr/>
            </a:pPr>
            <a:r>
              <a:rPr lang="en-US" dirty="0" smtClean="0">
                <a:latin typeface="Arial" charset="0"/>
              </a:rPr>
              <a:t>Evaluate each repository using the same criteria</a:t>
            </a:r>
          </a:p>
          <a:p>
            <a:pPr eaLnBrk="0" fontAlgn="base" hangingPunct="0">
              <a:spcBef>
                <a:spcPct val="30000"/>
              </a:spcBef>
              <a:spcAft>
                <a:spcPct val="0"/>
              </a:spcAft>
              <a:defRPr/>
            </a:pPr>
            <a:r>
              <a:rPr lang="en-US" sz="3200" dirty="0" smtClean="0">
                <a:latin typeface="Arial" charset="0"/>
              </a:rPr>
              <a:t>Compare the nature of these databases </a:t>
            </a:r>
          </a:p>
          <a:p>
            <a:pPr lvl="1" eaLnBrk="0" fontAlgn="base" hangingPunct="0">
              <a:spcBef>
                <a:spcPct val="30000"/>
              </a:spcBef>
              <a:spcAft>
                <a:spcPct val="0"/>
              </a:spcAft>
              <a:defRPr/>
            </a:pPr>
            <a:r>
              <a:rPr lang="en-US" dirty="0" smtClean="0">
                <a:latin typeface="Arial" charset="0"/>
              </a:rPr>
              <a:t>General, institutional, federal, domain specific, etc.</a:t>
            </a:r>
          </a:p>
          <a:p>
            <a:pPr eaLnBrk="0" fontAlgn="base" hangingPunct="0">
              <a:spcBef>
                <a:spcPct val="30000"/>
              </a:spcBef>
              <a:spcAft>
                <a:spcPct val="0"/>
              </a:spcAft>
              <a:defRPr/>
            </a:pPr>
            <a:r>
              <a:rPr lang="en-US" sz="3200" dirty="0" smtClean="0">
                <a:latin typeface="Arial" charset="0"/>
              </a:rPr>
              <a:t>Determine where researchers can deposit new and legacy ag data</a:t>
            </a:r>
          </a:p>
          <a:p>
            <a:pPr eaLnBrk="0" fontAlgn="base" hangingPunct="0">
              <a:spcBef>
                <a:spcPct val="30000"/>
              </a:spcBef>
              <a:spcAft>
                <a:spcPct val="0"/>
              </a:spcAft>
              <a:defRPr/>
            </a:pPr>
            <a:endParaRPr lang="en-US" sz="3200" dirty="0" smtClean="0">
              <a:latin typeface="Arial" charset="0"/>
            </a:endParaRPr>
          </a:p>
          <a:p>
            <a:pPr marL="0" indent="0" eaLnBrk="0" fontAlgn="base" hangingPunct="0">
              <a:spcBef>
                <a:spcPct val="30000"/>
              </a:spcBef>
              <a:spcAft>
                <a:spcPct val="0"/>
              </a:spcAft>
              <a:buNone/>
              <a:defRPr/>
            </a:pPr>
            <a:endParaRPr lang="en-US" sz="3200" dirty="0" smtClean="0">
              <a:latin typeface="Arial" charset="0"/>
            </a:endParaRPr>
          </a:p>
          <a:p>
            <a:pPr marL="0" indent="0" eaLnBrk="0" fontAlgn="base" hangingPunct="0">
              <a:spcBef>
                <a:spcPct val="30000"/>
              </a:spcBef>
              <a:spcAft>
                <a:spcPct val="0"/>
              </a:spcAft>
              <a:buNone/>
              <a:defRPr/>
            </a:pPr>
            <a:endParaRPr lang="en-US" sz="3200" dirty="0">
              <a:latin typeface="Arial" charset="0"/>
            </a:endParaRPr>
          </a:p>
        </p:txBody>
      </p:sp>
    </p:spTree>
    <p:extLst>
      <p:ext uri="{BB962C8B-B14F-4D97-AF65-F5344CB8AC3E}">
        <p14:creationId xmlns:p14="http://schemas.microsoft.com/office/powerpoint/2010/main" val="19090529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erin.antognoli\Desktop\question-mark-background-vector.jpg"/>
          <p:cNvPicPr>
            <a:picLocks noChangeAspect="1" noChangeArrowheads="1"/>
          </p:cNvPicPr>
          <p:nvPr/>
        </p:nvPicPr>
        <p:blipFill>
          <a:blip r:embed="rId3">
            <a:extLst>
              <a:ext uri="{BEBA8EAE-BF5A-486C-A8C5-ECC9F3942E4B}">
                <a14:imgProps xmlns:a14="http://schemas.microsoft.com/office/drawing/2010/main">
                  <a14:imgLayer r:embed="rId4">
                    <a14:imgEffect>
                      <a14:saturation sat="66000"/>
                    </a14:imgEffect>
                  </a14:imgLayer>
                </a14:imgProps>
              </a:ext>
              <a:ext uri="{28A0092B-C50C-407E-A947-70E740481C1C}">
                <a14:useLocalDpi xmlns:a14="http://schemas.microsoft.com/office/drawing/2010/main" val="0"/>
              </a:ext>
            </a:extLst>
          </a:blip>
          <a:srcRect/>
          <a:stretch>
            <a:fillRect/>
          </a:stretch>
        </p:blipFill>
        <p:spPr bwMode="auto">
          <a:xfrm>
            <a:off x="-326573" y="2222"/>
            <a:ext cx="9797143" cy="685800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1149531" y="2638702"/>
            <a:ext cx="6844937" cy="1015663"/>
          </a:xfrm>
          <a:prstGeom prst="rect">
            <a:avLst/>
          </a:prstGeom>
          <a:solidFill>
            <a:srgbClr val="FFFFFF">
              <a:alpha val="85098"/>
            </a:srgbClr>
          </a:solidFill>
          <a:ln>
            <a:solidFill>
              <a:schemeClr val="tx1"/>
            </a:solidFill>
          </a:ln>
        </p:spPr>
        <p:txBody>
          <a:bodyPr wrap="square" rtlCol="0">
            <a:spAutoFit/>
          </a:bodyPr>
          <a:lstStyle/>
          <a:p>
            <a:pPr algn="ctr"/>
            <a:r>
              <a:rPr lang="en-US" sz="6000" dirty="0" smtClean="0"/>
              <a:t>Why Does It Matter?</a:t>
            </a:r>
            <a:endParaRPr lang="en-US" sz="6000" dirty="0"/>
          </a:p>
        </p:txBody>
      </p:sp>
    </p:spTree>
    <p:extLst>
      <p:ext uri="{BB962C8B-B14F-4D97-AF65-F5344CB8AC3E}">
        <p14:creationId xmlns:p14="http://schemas.microsoft.com/office/powerpoint/2010/main" val="40485180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erin.antognoli\Desktop\Question-mark-2.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7371"/>
          <a:stretch/>
        </p:blipFill>
        <p:spPr bwMode="auto">
          <a:xfrm>
            <a:off x="5055025" y="1863858"/>
            <a:ext cx="3867295" cy="477594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normAutofit/>
          </a:bodyPr>
          <a:lstStyle/>
          <a:p>
            <a:r>
              <a:rPr lang="en-US" sz="3600" dirty="0" smtClean="0">
                <a:solidFill>
                  <a:schemeClr val="accent2"/>
                </a:solidFill>
              </a:rPr>
              <a:t>Purpose</a:t>
            </a:r>
            <a:endParaRPr lang="en-US" sz="3600" dirty="0">
              <a:solidFill>
                <a:schemeClr val="accent2"/>
              </a:solidFill>
            </a:endParaRPr>
          </a:p>
        </p:txBody>
      </p:sp>
      <p:sp>
        <p:nvSpPr>
          <p:cNvPr id="3" name="Content Placeholder 2"/>
          <p:cNvSpPr>
            <a:spLocks noGrp="1"/>
          </p:cNvSpPr>
          <p:nvPr>
            <p:ph idx="1"/>
          </p:nvPr>
        </p:nvSpPr>
        <p:spPr>
          <a:xfrm>
            <a:off x="457199" y="2064326"/>
            <a:ext cx="5181601" cy="3952171"/>
          </a:xfrm>
        </p:spPr>
        <p:txBody>
          <a:bodyPr>
            <a:normAutofit fontScale="85000" lnSpcReduction="20000"/>
          </a:bodyPr>
          <a:lstStyle/>
          <a:p>
            <a:pPr eaLnBrk="0" fontAlgn="base" hangingPunct="0">
              <a:spcBef>
                <a:spcPct val="30000"/>
              </a:spcBef>
              <a:spcAft>
                <a:spcPct val="0"/>
              </a:spcAft>
              <a:defRPr/>
            </a:pPr>
            <a:r>
              <a:rPr lang="en-US" sz="3000" dirty="0" smtClean="0">
                <a:latin typeface="Arial" charset="0"/>
              </a:rPr>
              <a:t>Ag data is disparate </a:t>
            </a:r>
          </a:p>
          <a:p>
            <a:pPr eaLnBrk="0" fontAlgn="base" hangingPunct="0">
              <a:spcBef>
                <a:spcPct val="30000"/>
              </a:spcBef>
              <a:spcAft>
                <a:spcPct val="0"/>
              </a:spcAft>
              <a:defRPr/>
            </a:pPr>
            <a:r>
              <a:rPr lang="en-US" sz="3000" dirty="0" smtClean="0">
                <a:latin typeface="Arial" charset="0"/>
              </a:rPr>
              <a:t>Collaboration is more frequent / expected</a:t>
            </a:r>
          </a:p>
          <a:p>
            <a:pPr eaLnBrk="0" fontAlgn="base" hangingPunct="0">
              <a:spcBef>
                <a:spcPct val="30000"/>
              </a:spcBef>
              <a:spcAft>
                <a:spcPct val="0"/>
              </a:spcAft>
              <a:defRPr/>
            </a:pPr>
            <a:r>
              <a:rPr lang="en-US" sz="3000" dirty="0" smtClean="0">
                <a:latin typeface="Arial" charset="0"/>
              </a:rPr>
              <a:t>U.S. federal data – open data mandate</a:t>
            </a:r>
          </a:p>
          <a:p>
            <a:pPr eaLnBrk="0" fontAlgn="base" hangingPunct="0">
              <a:spcBef>
                <a:spcPct val="30000"/>
              </a:spcBef>
              <a:spcAft>
                <a:spcPct val="0"/>
              </a:spcAft>
              <a:defRPr/>
            </a:pPr>
            <a:r>
              <a:rPr lang="en-US" sz="3000" dirty="0" smtClean="0">
                <a:latin typeface="Arial" charset="0"/>
              </a:rPr>
              <a:t>Journals increasingly expect / require open data</a:t>
            </a:r>
          </a:p>
          <a:p>
            <a:pPr eaLnBrk="0" fontAlgn="base" hangingPunct="0">
              <a:spcBef>
                <a:spcPct val="30000"/>
              </a:spcBef>
              <a:spcAft>
                <a:spcPct val="0"/>
              </a:spcAft>
              <a:defRPr/>
            </a:pPr>
            <a:r>
              <a:rPr lang="en-US" sz="3000" dirty="0" smtClean="0">
                <a:latin typeface="Arial" charset="0"/>
              </a:rPr>
              <a:t>Looking for gaps – is what we found sufficient to support the future of open data?</a:t>
            </a:r>
          </a:p>
          <a:p>
            <a:pPr eaLnBrk="0" fontAlgn="base" hangingPunct="0">
              <a:spcBef>
                <a:spcPct val="30000"/>
              </a:spcBef>
              <a:spcAft>
                <a:spcPct val="0"/>
              </a:spcAft>
              <a:defRPr/>
            </a:pPr>
            <a:endParaRPr lang="en-US" dirty="0" smtClean="0">
              <a:latin typeface="Arial" charset="0"/>
            </a:endParaRPr>
          </a:p>
          <a:p>
            <a:pPr eaLnBrk="0" fontAlgn="base" hangingPunct="0">
              <a:spcBef>
                <a:spcPct val="30000"/>
              </a:spcBef>
              <a:spcAft>
                <a:spcPct val="0"/>
              </a:spcAft>
              <a:defRPr/>
            </a:pPr>
            <a:endParaRPr lang="en-US" sz="3200" dirty="0" smtClean="0">
              <a:latin typeface="Arial" charset="0"/>
            </a:endParaRPr>
          </a:p>
          <a:p>
            <a:pPr marL="0" indent="0" eaLnBrk="0" fontAlgn="base" hangingPunct="0">
              <a:spcBef>
                <a:spcPct val="30000"/>
              </a:spcBef>
              <a:spcAft>
                <a:spcPct val="0"/>
              </a:spcAft>
              <a:buNone/>
              <a:defRPr/>
            </a:pPr>
            <a:endParaRPr lang="en-US" sz="3200" dirty="0" smtClean="0">
              <a:latin typeface="Arial" charset="0"/>
            </a:endParaRPr>
          </a:p>
          <a:p>
            <a:pPr marL="0" indent="0" eaLnBrk="0" fontAlgn="base" hangingPunct="0">
              <a:spcBef>
                <a:spcPct val="30000"/>
              </a:spcBef>
              <a:spcAft>
                <a:spcPct val="0"/>
              </a:spcAft>
              <a:buNone/>
              <a:defRPr/>
            </a:pPr>
            <a:endParaRPr lang="en-US" sz="3200" dirty="0">
              <a:latin typeface="Arial" charset="0"/>
            </a:endParaRPr>
          </a:p>
        </p:txBody>
      </p:sp>
      <p:sp>
        <p:nvSpPr>
          <p:cNvPr id="4" name="TextBox 3"/>
          <p:cNvSpPr txBox="1"/>
          <p:nvPr/>
        </p:nvSpPr>
        <p:spPr>
          <a:xfrm>
            <a:off x="540329" y="1101659"/>
            <a:ext cx="8049491" cy="584775"/>
          </a:xfrm>
          <a:prstGeom prst="rect">
            <a:avLst/>
          </a:prstGeom>
          <a:noFill/>
        </p:spPr>
        <p:txBody>
          <a:bodyPr wrap="square" rtlCol="0">
            <a:spAutoFit/>
          </a:bodyPr>
          <a:lstStyle/>
          <a:p>
            <a:pPr algn="ctr" eaLnBrk="0" hangingPunct="0">
              <a:spcBef>
                <a:spcPct val="30000"/>
              </a:spcBef>
              <a:defRPr/>
            </a:pPr>
            <a:r>
              <a:rPr lang="en-US" sz="3200" dirty="0">
                <a:latin typeface="Arial" charset="0"/>
              </a:rPr>
              <a:t>Why does this inventory matter?</a:t>
            </a:r>
          </a:p>
        </p:txBody>
      </p:sp>
    </p:spTree>
    <p:extLst>
      <p:ext uri="{BB962C8B-B14F-4D97-AF65-F5344CB8AC3E}">
        <p14:creationId xmlns:p14="http://schemas.microsoft.com/office/powerpoint/2010/main" val="20839517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solidFill>
                  <a:schemeClr val="accent2"/>
                </a:solidFill>
              </a:rPr>
              <a:t>Approach</a:t>
            </a:r>
            <a:endParaRPr lang="en-US" sz="3600" dirty="0">
              <a:solidFill>
                <a:schemeClr val="accent2"/>
              </a:solidFill>
            </a:endParaRPr>
          </a:p>
        </p:txBody>
      </p:sp>
      <p:sp>
        <p:nvSpPr>
          <p:cNvPr id="3" name="Content Placeholder 2"/>
          <p:cNvSpPr>
            <a:spLocks noGrp="1"/>
          </p:cNvSpPr>
          <p:nvPr>
            <p:ph idx="1"/>
          </p:nvPr>
        </p:nvSpPr>
        <p:spPr>
          <a:xfrm>
            <a:off x="457200" y="1551710"/>
            <a:ext cx="8229600" cy="4574454"/>
          </a:xfrm>
        </p:spPr>
        <p:txBody>
          <a:bodyPr>
            <a:normAutofit lnSpcReduction="10000"/>
          </a:bodyPr>
          <a:lstStyle/>
          <a:p>
            <a:pPr eaLnBrk="0" fontAlgn="base" hangingPunct="0">
              <a:spcBef>
                <a:spcPct val="30000"/>
              </a:spcBef>
              <a:spcAft>
                <a:spcPct val="0"/>
              </a:spcAft>
              <a:defRPr/>
            </a:pPr>
            <a:r>
              <a:rPr lang="en-US" dirty="0" smtClean="0">
                <a:latin typeface="Arial" charset="0"/>
              </a:rPr>
              <a:t>Locate repositories and databases</a:t>
            </a:r>
          </a:p>
          <a:p>
            <a:pPr eaLnBrk="0" fontAlgn="base" hangingPunct="0">
              <a:spcBef>
                <a:spcPct val="30000"/>
              </a:spcBef>
              <a:spcAft>
                <a:spcPct val="0"/>
              </a:spcAft>
              <a:defRPr/>
            </a:pPr>
            <a:r>
              <a:rPr lang="en-US" dirty="0" smtClean="0">
                <a:latin typeface="Arial" charset="0"/>
              </a:rPr>
              <a:t>Sort based on domain specific or general content</a:t>
            </a:r>
          </a:p>
          <a:p>
            <a:pPr eaLnBrk="0" fontAlgn="base" hangingPunct="0">
              <a:spcBef>
                <a:spcPct val="30000"/>
              </a:spcBef>
              <a:spcAft>
                <a:spcPct val="0"/>
              </a:spcAft>
              <a:defRPr/>
            </a:pPr>
            <a:r>
              <a:rPr lang="en-US" dirty="0" smtClean="0">
                <a:latin typeface="Arial" charset="0"/>
              </a:rPr>
              <a:t>Evaluate general content repositories</a:t>
            </a:r>
          </a:p>
          <a:p>
            <a:pPr lvl="1" eaLnBrk="0" fontAlgn="base" hangingPunct="0">
              <a:spcBef>
                <a:spcPct val="30000"/>
              </a:spcBef>
              <a:spcAft>
                <a:spcPct val="0"/>
              </a:spcAft>
              <a:defRPr/>
            </a:pPr>
            <a:r>
              <a:rPr lang="en-US" dirty="0" smtClean="0">
                <a:latin typeface="Arial" charset="0"/>
              </a:rPr>
              <a:t>Include only repos with data specific search filters</a:t>
            </a:r>
          </a:p>
          <a:p>
            <a:pPr lvl="1" eaLnBrk="0" fontAlgn="base" hangingPunct="0">
              <a:spcBef>
                <a:spcPct val="30000"/>
              </a:spcBef>
              <a:spcAft>
                <a:spcPct val="0"/>
              </a:spcAft>
              <a:defRPr/>
            </a:pPr>
            <a:r>
              <a:rPr lang="en-US" dirty="0" smtClean="0">
                <a:latin typeface="Arial" charset="0"/>
              </a:rPr>
              <a:t>Determine amount of content relating to agriculture</a:t>
            </a:r>
          </a:p>
          <a:p>
            <a:pPr eaLnBrk="0" fontAlgn="base" hangingPunct="0">
              <a:spcBef>
                <a:spcPct val="30000"/>
              </a:spcBef>
              <a:spcAft>
                <a:spcPct val="0"/>
              </a:spcAft>
              <a:defRPr/>
            </a:pPr>
            <a:r>
              <a:rPr lang="en-US" dirty="0" smtClean="0">
                <a:latin typeface="Arial" charset="0"/>
              </a:rPr>
              <a:t>Evaluate domain specific repositories / databases</a:t>
            </a:r>
          </a:p>
          <a:p>
            <a:pPr lvl="1" eaLnBrk="0" fontAlgn="base" hangingPunct="0">
              <a:spcBef>
                <a:spcPct val="30000"/>
              </a:spcBef>
              <a:spcAft>
                <a:spcPct val="0"/>
              </a:spcAft>
              <a:defRPr/>
            </a:pPr>
            <a:r>
              <a:rPr lang="en-US" dirty="0" smtClean="0">
                <a:latin typeface="Arial" charset="0"/>
              </a:rPr>
              <a:t>Determine funding sources / umbrella organization</a:t>
            </a:r>
          </a:p>
          <a:p>
            <a:pPr lvl="1" eaLnBrk="0" fontAlgn="base" hangingPunct="0">
              <a:spcBef>
                <a:spcPct val="30000"/>
              </a:spcBef>
              <a:spcAft>
                <a:spcPct val="0"/>
              </a:spcAft>
              <a:defRPr/>
            </a:pPr>
            <a:r>
              <a:rPr lang="en-US" dirty="0" smtClean="0">
                <a:latin typeface="Arial" charset="0"/>
              </a:rPr>
              <a:t>Locate data submission guidelines</a:t>
            </a:r>
          </a:p>
          <a:p>
            <a:pPr lvl="1" eaLnBrk="0" fontAlgn="base" hangingPunct="0">
              <a:spcBef>
                <a:spcPct val="30000"/>
              </a:spcBef>
              <a:spcAft>
                <a:spcPct val="0"/>
              </a:spcAft>
              <a:defRPr/>
            </a:pPr>
            <a:endParaRPr lang="en-US" dirty="0" smtClean="0">
              <a:latin typeface="Arial" charset="0"/>
            </a:endParaRPr>
          </a:p>
        </p:txBody>
      </p:sp>
    </p:spTree>
    <p:extLst>
      <p:ext uri="{BB962C8B-B14F-4D97-AF65-F5344CB8AC3E}">
        <p14:creationId xmlns:p14="http://schemas.microsoft.com/office/powerpoint/2010/main" val="5256776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dirty="0" smtClean="0">
                <a:solidFill>
                  <a:schemeClr val="accent2"/>
                </a:solidFill>
              </a:rPr>
              <a:t>Methods – Locating Repositories </a:t>
            </a:r>
            <a:br>
              <a:rPr lang="en-US" sz="3600" dirty="0" smtClean="0">
                <a:solidFill>
                  <a:schemeClr val="accent2"/>
                </a:solidFill>
              </a:rPr>
            </a:br>
            <a:r>
              <a:rPr lang="en-US" sz="3600" dirty="0" smtClean="0">
                <a:solidFill>
                  <a:schemeClr val="accent2"/>
                </a:solidFill>
              </a:rPr>
              <a:t>and Databases</a:t>
            </a:r>
            <a:endParaRPr lang="en-US" sz="3600" dirty="0">
              <a:solidFill>
                <a:schemeClr val="accent2"/>
              </a:solidFill>
            </a:endParaRPr>
          </a:p>
        </p:txBody>
      </p:sp>
      <p:sp>
        <p:nvSpPr>
          <p:cNvPr id="3" name="Content Placeholder 2"/>
          <p:cNvSpPr>
            <a:spLocks noGrp="1"/>
          </p:cNvSpPr>
          <p:nvPr>
            <p:ph idx="1"/>
          </p:nvPr>
        </p:nvSpPr>
        <p:spPr>
          <a:xfrm>
            <a:off x="457200" y="1551710"/>
            <a:ext cx="8229600" cy="4574454"/>
          </a:xfrm>
        </p:spPr>
        <p:txBody>
          <a:bodyPr>
            <a:normAutofit fontScale="92500"/>
          </a:bodyPr>
          <a:lstStyle/>
          <a:p>
            <a:pPr eaLnBrk="0" fontAlgn="base" hangingPunct="0">
              <a:spcBef>
                <a:spcPct val="30000"/>
              </a:spcBef>
              <a:spcAft>
                <a:spcPct val="0"/>
              </a:spcAft>
              <a:defRPr/>
            </a:pPr>
            <a:r>
              <a:rPr lang="en-US" dirty="0" smtClean="0">
                <a:latin typeface="Arial" charset="0"/>
              </a:rPr>
              <a:t>Compiled known </a:t>
            </a:r>
            <a:r>
              <a:rPr lang="en-US" dirty="0">
                <a:latin typeface="Arial" charset="0"/>
              </a:rPr>
              <a:t>domain specific USDA / ARS datasets / </a:t>
            </a:r>
            <a:r>
              <a:rPr lang="en-US" dirty="0" smtClean="0">
                <a:latin typeface="Arial" charset="0"/>
              </a:rPr>
              <a:t>databases, other federal databases</a:t>
            </a:r>
          </a:p>
          <a:p>
            <a:pPr lvl="1" eaLnBrk="0" fontAlgn="base" hangingPunct="0">
              <a:spcBef>
                <a:spcPct val="30000"/>
              </a:spcBef>
              <a:spcAft>
                <a:spcPct val="0"/>
              </a:spcAft>
              <a:defRPr/>
            </a:pPr>
            <a:r>
              <a:rPr lang="en-US" dirty="0" smtClean="0">
                <a:latin typeface="Arial" charset="0"/>
              </a:rPr>
              <a:t>Looked through Ag Data Commons and other federal data registries </a:t>
            </a:r>
          </a:p>
          <a:p>
            <a:pPr eaLnBrk="0" fontAlgn="base" hangingPunct="0">
              <a:spcBef>
                <a:spcPct val="30000"/>
              </a:spcBef>
              <a:spcAft>
                <a:spcPct val="0"/>
              </a:spcAft>
              <a:defRPr/>
            </a:pPr>
            <a:r>
              <a:rPr lang="en-US" dirty="0" smtClean="0">
                <a:latin typeface="Arial" charset="0"/>
              </a:rPr>
              <a:t>Searched journal-recommended repositories</a:t>
            </a:r>
          </a:p>
          <a:p>
            <a:pPr eaLnBrk="0" fontAlgn="base" hangingPunct="0">
              <a:spcBef>
                <a:spcPct val="30000"/>
              </a:spcBef>
              <a:spcAft>
                <a:spcPct val="0"/>
              </a:spcAft>
              <a:defRPr/>
            </a:pPr>
            <a:r>
              <a:rPr lang="en-US" dirty="0" smtClean="0">
                <a:latin typeface="Arial" charset="0"/>
              </a:rPr>
              <a:t>Internet search using Google / Bing</a:t>
            </a:r>
          </a:p>
          <a:p>
            <a:pPr lvl="1" eaLnBrk="0" fontAlgn="base" hangingPunct="0">
              <a:spcBef>
                <a:spcPct val="30000"/>
              </a:spcBef>
              <a:spcAft>
                <a:spcPct val="0"/>
              </a:spcAft>
              <a:defRPr/>
            </a:pPr>
            <a:r>
              <a:rPr lang="en-US" dirty="0" smtClean="0">
                <a:latin typeface="Arial" charset="0"/>
              </a:rPr>
              <a:t>Used combination of terms like “agriculture”, “ag data”, “university” to find schools with ag programs and data</a:t>
            </a:r>
          </a:p>
          <a:p>
            <a:pPr lvl="1" eaLnBrk="0" fontAlgn="base" hangingPunct="0">
              <a:spcBef>
                <a:spcPct val="30000"/>
              </a:spcBef>
              <a:spcAft>
                <a:spcPct val="0"/>
              </a:spcAft>
              <a:defRPr/>
            </a:pPr>
            <a:r>
              <a:rPr lang="en-US" dirty="0" smtClean="0">
                <a:latin typeface="Arial" charset="0"/>
              </a:rPr>
              <a:t>Used </a:t>
            </a:r>
            <a:r>
              <a:rPr lang="en-US" dirty="0">
                <a:latin typeface="Arial" charset="0"/>
              </a:rPr>
              <a:t>B</a:t>
            </a:r>
            <a:r>
              <a:rPr lang="en-US" dirty="0" smtClean="0">
                <a:latin typeface="Arial" charset="0"/>
              </a:rPr>
              <a:t>oolean searching to find non-USDA ag </a:t>
            </a:r>
            <a:r>
              <a:rPr lang="en-US" dirty="0">
                <a:latin typeface="Arial" charset="0"/>
              </a:rPr>
              <a:t>databases (variations of “agricultural data” /“ag data” / “scientific data” + NOT + </a:t>
            </a:r>
            <a:r>
              <a:rPr lang="en-US" dirty="0" smtClean="0">
                <a:latin typeface="Arial" charset="0"/>
              </a:rPr>
              <a:t>USDA)</a:t>
            </a:r>
          </a:p>
        </p:txBody>
      </p:sp>
    </p:spTree>
    <p:extLst>
      <p:ext uri="{BB962C8B-B14F-4D97-AF65-F5344CB8AC3E}">
        <p14:creationId xmlns:p14="http://schemas.microsoft.com/office/powerpoint/2010/main" val="35433300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a:solidFill>
                  <a:schemeClr val="accent2"/>
                </a:solidFill>
              </a:rPr>
              <a:t>Methods – Journals</a:t>
            </a:r>
          </a:p>
        </p:txBody>
      </p:sp>
      <p:sp>
        <p:nvSpPr>
          <p:cNvPr id="3" name="Content Placeholder 2"/>
          <p:cNvSpPr>
            <a:spLocks noGrp="1"/>
          </p:cNvSpPr>
          <p:nvPr>
            <p:ph idx="1"/>
          </p:nvPr>
        </p:nvSpPr>
        <p:spPr>
          <a:xfrm>
            <a:off x="457200" y="1551710"/>
            <a:ext cx="8229600" cy="4574454"/>
          </a:xfrm>
        </p:spPr>
        <p:txBody>
          <a:bodyPr>
            <a:normAutofit fontScale="92500"/>
          </a:bodyPr>
          <a:lstStyle/>
          <a:p>
            <a:pPr marL="342900" lvl="1" indent="-342900" eaLnBrk="0" fontAlgn="base" hangingPunct="0">
              <a:spcBef>
                <a:spcPct val="30000"/>
              </a:spcBef>
              <a:spcAft>
                <a:spcPct val="0"/>
              </a:spcAft>
              <a:buFont typeface="Arial" pitchFamily="34" charset="0"/>
              <a:buChar char="•"/>
              <a:defRPr/>
            </a:pPr>
            <a:r>
              <a:rPr lang="en-US" sz="2800" dirty="0">
                <a:latin typeface="Arial" charset="0"/>
              </a:rPr>
              <a:t>Identified top 50 journals where USDA researchers published most frequently in 2016 </a:t>
            </a:r>
            <a:endParaRPr lang="en-US" dirty="0" smtClean="0">
              <a:latin typeface="Arial" charset="0"/>
            </a:endParaRPr>
          </a:p>
          <a:p>
            <a:pPr lvl="1" eaLnBrk="0" fontAlgn="base" hangingPunct="0">
              <a:spcBef>
                <a:spcPct val="30000"/>
              </a:spcBef>
              <a:spcAft>
                <a:spcPct val="0"/>
              </a:spcAft>
              <a:defRPr/>
            </a:pPr>
            <a:r>
              <a:rPr lang="en-US" dirty="0" smtClean="0">
                <a:latin typeface="Arial" charset="0"/>
              </a:rPr>
              <a:t>Counted </a:t>
            </a:r>
            <a:r>
              <a:rPr lang="en-US" sz="2400" dirty="0" smtClean="0">
                <a:latin typeface="Arial" charset="0"/>
              </a:rPr>
              <a:t>all journal articles listed in databases and websites of the </a:t>
            </a:r>
            <a:r>
              <a:rPr lang="en-US" sz="2400" b="1" dirty="0" smtClean="0">
                <a:latin typeface="Arial" charset="0"/>
              </a:rPr>
              <a:t>intramural</a:t>
            </a:r>
            <a:r>
              <a:rPr lang="en-US" sz="2400" dirty="0" smtClean="0">
                <a:latin typeface="Arial" charset="0"/>
              </a:rPr>
              <a:t> research agencies in USDA</a:t>
            </a:r>
          </a:p>
          <a:p>
            <a:pPr marL="742950" lvl="2" indent="-342900" eaLnBrk="0" fontAlgn="base" hangingPunct="0">
              <a:spcBef>
                <a:spcPct val="30000"/>
              </a:spcBef>
              <a:spcAft>
                <a:spcPct val="0"/>
              </a:spcAft>
              <a:defRPr/>
            </a:pPr>
            <a:endParaRPr lang="en-US" dirty="0">
              <a:latin typeface="Arial" charset="0"/>
            </a:endParaRPr>
          </a:p>
          <a:p>
            <a:pPr eaLnBrk="0" fontAlgn="base" hangingPunct="0">
              <a:spcBef>
                <a:spcPct val="30000"/>
              </a:spcBef>
              <a:spcAft>
                <a:spcPct val="0"/>
              </a:spcAft>
              <a:defRPr/>
            </a:pPr>
            <a:r>
              <a:rPr lang="en-US" dirty="0" smtClean="0">
                <a:latin typeface="Arial" charset="0"/>
              </a:rPr>
              <a:t>Reviewed </a:t>
            </a:r>
            <a:r>
              <a:rPr lang="en-US" dirty="0">
                <a:latin typeface="Arial" charset="0"/>
              </a:rPr>
              <a:t>journal Author Guidelines / data policies to </a:t>
            </a:r>
            <a:r>
              <a:rPr lang="en-US" dirty="0" smtClean="0">
                <a:latin typeface="Arial" charset="0"/>
              </a:rPr>
              <a:t>determine if they:</a:t>
            </a:r>
          </a:p>
          <a:p>
            <a:pPr lvl="1" eaLnBrk="0" fontAlgn="base" hangingPunct="0">
              <a:spcBef>
                <a:spcPct val="30000"/>
              </a:spcBef>
              <a:spcAft>
                <a:spcPct val="0"/>
              </a:spcAft>
              <a:defRPr/>
            </a:pPr>
            <a:r>
              <a:rPr lang="en-US" b="1" i="1" dirty="0" smtClean="0">
                <a:latin typeface="Arial" charset="0"/>
              </a:rPr>
              <a:t>require</a:t>
            </a:r>
            <a:r>
              <a:rPr lang="en-US" dirty="0" smtClean="0">
                <a:latin typeface="Arial" charset="0"/>
              </a:rPr>
              <a:t> </a:t>
            </a:r>
            <a:r>
              <a:rPr lang="en-US" dirty="0">
                <a:latin typeface="Arial" charset="0"/>
              </a:rPr>
              <a:t>open supporting data</a:t>
            </a:r>
          </a:p>
          <a:p>
            <a:pPr lvl="1" eaLnBrk="0" fontAlgn="base" hangingPunct="0">
              <a:spcBef>
                <a:spcPct val="30000"/>
              </a:spcBef>
              <a:spcAft>
                <a:spcPct val="0"/>
              </a:spcAft>
              <a:defRPr/>
            </a:pPr>
            <a:r>
              <a:rPr lang="en-US" b="1" i="1" dirty="0">
                <a:latin typeface="Arial" charset="0"/>
              </a:rPr>
              <a:t>publish</a:t>
            </a:r>
            <a:r>
              <a:rPr lang="en-US" dirty="0">
                <a:latin typeface="Arial" charset="0"/>
              </a:rPr>
              <a:t> associated data with article</a:t>
            </a:r>
          </a:p>
          <a:p>
            <a:pPr lvl="1" eaLnBrk="0" fontAlgn="base" hangingPunct="0">
              <a:spcBef>
                <a:spcPct val="30000"/>
              </a:spcBef>
              <a:spcAft>
                <a:spcPct val="0"/>
              </a:spcAft>
              <a:defRPr/>
            </a:pPr>
            <a:r>
              <a:rPr lang="en-US" b="1" i="1" dirty="0">
                <a:latin typeface="Arial" charset="0"/>
              </a:rPr>
              <a:t>recommend</a:t>
            </a:r>
            <a:r>
              <a:rPr lang="en-US" dirty="0">
                <a:latin typeface="Arial" charset="0"/>
              </a:rPr>
              <a:t> repositories for supporting data (which ones)</a:t>
            </a:r>
          </a:p>
        </p:txBody>
      </p:sp>
    </p:spTree>
    <p:extLst>
      <p:ext uri="{BB962C8B-B14F-4D97-AF65-F5344CB8AC3E}">
        <p14:creationId xmlns:p14="http://schemas.microsoft.com/office/powerpoint/2010/main" val="20219716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dirty="0">
                <a:solidFill>
                  <a:schemeClr val="accent2"/>
                </a:solidFill>
              </a:rPr>
              <a:t>Methodology for identifying journals where USDA employees publish</a:t>
            </a:r>
          </a:p>
        </p:txBody>
      </p:sp>
      <p:sp>
        <p:nvSpPr>
          <p:cNvPr id="3" name="Content Placeholder 2"/>
          <p:cNvSpPr>
            <a:spLocks noGrp="1"/>
          </p:cNvSpPr>
          <p:nvPr>
            <p:ph idx="1"/>
          </p:nvPr>
        </p:nvSpPr>
        <p:spPr>
          <a:xfrm>
            <a:off x="457200" y="1551710"/>
            <a:ext cx="8229600" cy="4574454"/>
          </a:xfrm>
        </p:spPr>
        <p:txBody>
          <a:bodyPr>
            <a:normAutofit fontScale="77500" lnSpcReduction="20000"/>
          </a:bodyPr>
          <a:lstStyle/>
          <a:p>
            <a:r>
              <a:rPr lang="en-US" sz="2600" dirty="0" smtClean="0"/>
              <a:t>Compare </a:t>
            </a:r>
            <a:r>
              <a:rPr lang="en-US" sz="2600" dirty="0"/>
              <a:t>the lists of journals in ARIS and SCOPUS for a given year.</a:t>
            </a:r>
          </a:p>
          <a:p>
            <a:pPr marL="971550" lvl="1" indent="-457200"/>
            <a:r>
              <a:rPr lang="en-US" dirty="0"/>
              <a:t>Note on an Excel spreadsheet the name of the journal, publisher, and number of articles published.</a:t>
            </a:r>
          </a:p>
          <a:p>
            <a:pPr marL="971550" lvl="1" indent="-457200"/>
            <a:r>
              <a:rPr lang="en-US" dirty="0"/>
              <a:t>Select the higher number of  articles published between the two databases.</a:t>
            </a:r>
          </a:p>
          <a:p>
            <a:pPr marL="1371600" lvl="2" indent="-457200"/>
            <a:endParaRPr lang="en-US" dirty="0"/>
          </a:p>
          <a:p>
            <a:r>
              <a:rPr lang="en-US" dirty="0" smtClean="0"/>
              <a:t>Identify </a:t>
            </a:r>
            <a:r>
              <a:rPr lang="en-US" dirty="0"/>
              <a:t>journal articles in the in the Forest Service’s </a:t>
            </a:r>
            <a:r>
              <a:rPr lang="en-US" dirty="0" err="1"/>
              <a:t>TreeSearch</a:t>
            </a:r>
            <a:r>
              <a:rPr lang="en-US" dirty="0"/>
              <a:t> database (</a:t>
            </a:r>
            <a:r>
              <a:rPr lang="en-US" dirty="0">
                <a:hlinkClick r:id="rId3"/>
              </a:rPr>
              <a:t>http://www.fs.usda.gov/treesearch</a:t>
            </a:r>
            <a:r>
              <a:rPr lang="en-US" dirty="0"/>
              <a:t>) not covered in Scopus. Add new journals to the spreadsheet.</a:t>
            </a:r>
          </a:p>
          <a:p>
            <a:endParaRPr lang="en-US" sz="2600" dirty="0"/>
          </a:p>
          <a:p>
            <a:r>
              <a:rPr lang="en-US" sz="2600" dirty="0" smtClean="0"/>
              <a:t>Identify </a:t>
            </a:r>
            <a:r>
              <a:rPr lang="en-US" sz="2600" dirty="0"/>
              <a:t>articles published in journals not covered by SCOPUS on the Web sites of the Economic Research Service, National Agricultural Statistics Service, Natural Resources and Conservation Service, Food and Nutrition Service, Rural Development and Agricultural Marketing Service.  Add new journals to the spreadsheet. </a:t>
            </a:r>
          </a:p>
        </p:txBody>
      </p:sp>
    </p:spTree>
    <p:extLst>
      <p:ext uri="{BB962C8B-B14F-4D97-AF65-F5344CB8AC3E}">
        <p14:creationId xmlns:p14="http://schemas.microsoft.com/office/powerpoint/2010/main" val="4493386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941806380"/>
              </p:ext>
            </p:extLst>
          </p:nvPr>
        </p:nvGraphicFramePr>
        <p:xfrm>
          <a:off x="457200" y="1600200"/>
          <a:ext cx="8229600" cy="4745038"/>
        </p:xfrm>
        <a:graphic>
          <a:graphicData uri="http://schemas.openxmlformats.org/drawingml/2006/chart">
            <c:chart xmlns:c="http://schemas.openxmlformats.org/drawingml/2006/chart" xmlns:r="http://schemas.openxmlformats.org/officeDocument/2006/relationships" r:id="rId3"/>
          </a:graphicData>
        </a:graphic>
      </p:graphicFrame>
      <p:sp>
        <p:nvSpPr>
          <p:cNvPr id="5" name="Title 1"/>
          <p:cNvSpPr txBox="1">
            <a:spLocks/>
          </p:cNvSpPr>
          <p:nvPr/>
        </p:nvSpPr>
        <p:spPr>
          <a:xfrm>
            <a:off x="609600" y="427037"/>
            <a:ext cx="8077200" cy="1046259"/>
          </a:xfrm>
          <a:prstGeom prst="rect">
            <a:avLst/>
          </a:prstGeom>
        </p:spPr>
        <p:txBody>
          <a:bodyPr vert="horz" lIns="91440" tIns="45720" rIns="91440" bIns="45720" rtlCol="0" anchor="ctr">
            <a:normAutofit fontScale="92500" lnSpcReduction="10000"/>
          </a:bodyPr>
          <a:lstStyle>
            <a:lvl1pPr algn="ctr" defTabSz="914400" rtl="0" eaLnBrk="1" latinLnBrk="0" hangingPunct="1">
              <a:spcBef>
                <a:spcPct val="0"/>
              </a:spcBef>
              <a:buNone/>
              <a:defRPr sz="3200" b="1" kern="1200">
                <a:solidFill>
                  <a:schemeClr val="accent1">
                    <a:lumMod val="75000"/>
                  </a:schemeClr>
                </a:solidFill>
                <a:latin typeface="Arial" pitchFamily="34" charset="0"/>
                <a:ea typeface="+mj-ea"/>
                <a:cs typeface="Arial" pitchFamily="34" charset="0"/>
              </a:defRPr>
            </a:lvl1pPr>
          </a:lstStyle>
          <a:p>
            <a:pPr fontAlgn="auto">
              <a:spcAft>
                <a:spcPts val="0"/>
              </a:spcAft>
            </a:pPr>
            <a:r>
              <a:rPr lang="en-US" sz="3600" dirty="0" smtClean="0">
                <a:solidFill>
                  <a:schemeClr val="accent2"/>
                </a:solidFill>
              </a:rPr>
              <a:t>Over half of top agricultural journals encourage or require open data</a:t>
            </a:r>
            <a:endParaRPr lang="en-US" sz="3600" dirty="0">
              <a:solidFill>
                <a:schemeClr val="accent2"/>
              </a:solidFill>
            </a:endParaRPr>
          </a:p>
        </p:txBody>
      </p:sp>
      <p:sp>
        <p:nvSpPr>
          <p:cNvPr id="6" name="TextBox 5"/>
          <p:cNvSpPr txBox="1"/>
          <p:nvPr/>
        </p:nvSpPr>
        <p:spPr>
          <a:xfrm>
            <a:off x="933061" y="4702629"/>
            <a:ext cx="184731" cy="461665"/>
          </a:xfrm>
          <a:prstGeom prst="rect">
            <a:avLst/>
          </a:prstGeom>
          <a:noFill/>
        </p:spPr>
        <p:txBody>
          <a:bodyPr wrap="none" rtlCol="0">
            <a:spAutoFit/>
          </a:bodyPr>
          <a:lstStyle/>
          <a:p>
            <a:endParaRPr lang="en-US" dirty="0"/>
          </a:p>
        </p:txBody>
      </p:sp>
      <p:sp>
        <p:nvSpPr>
          <p:cNvPr id="7" name="TextBox 6"/>
          <p:cNvSpPr txBox="1"/>
          <p:nvPr/>
        </p:nvSpPr>
        <p:spPr>
          <a:xfrm>
            <a:off x="7093528" y="5726391"/>
            <a:ext cx="1330036" cy="461665"/>
          </a:xfrm>
          <a:prstGeom prst="rect">
            <a:avLst/>
          </a:prstGeom>
          <a:noFill/>
        </p:spPr>
        <p:txBody>
          <a:bodyPr wrap="square" rtlCol="0">
            <a:spAutoFit/>
          </a:bodyPr>
          <a:lstStyle/>
          <a:p>
            <a:r>
              <a:rPr lang="en-US" dirty="0" smtClean="0"/>
              <a:t>n = 50</a:t>
            </a:r>
            <a:endParaRPr lang="en-US" dirty="0"/>
          </a:p>
        </p:txBody>
      </p:sp>
    </p:spTree>
    <p:extLst>
      <p:ext uri="{BB962C8B-B14F-4D97-AF65-F5344CB8AC3E}">
        <p14:creationId xmlns:p14="http://schemas.microsoft.com/office/powerpoint/2010/main" val="17963048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51993</TotalTime>
  <Words>1389</Words>
  <Application>Microsoft Office PowerPoint</Application>
  <PresentationFormat>On-screen Show (4:3)</PresentationFormat>
  <Paragraphs>171</Paragraphs>
  <Slides>19</Slides>
  <Notes>19</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1_Office Theme</vt:lpstr>
      <vt:lpstr>How Agricultural Researchers Share their Data:  a Landscape Inventory</vt:lpstr>
      <vt:lpstr>Purpose</vt:lpstr>
      <vt:lpstr>PowerPoint Presentation</vt:lpstr>
      <vt:lpstr>Purpose</vt:lpstr>
      <vt:lpstr>Approach</vt:lpstr>
      <vt:lpstr>Methods – Locating Repositories  and Databases</vt:lpstr>
      <vt:lpstr>Methods – Journals</vt:lpstr>
      <vt:lpstr>Methodology for identifying journals where USDA employees publish</vt:lpstr>
      <vt:lpstr>PowerPoint Presentation</vt:lpstr>
      <vt:lpstr>Five top ag journals recommend GBIF</vt:lpstr>
      <vt:lpstr>General Repositories –  Search Criteria</vt:lpstr>
      <vt:lpstr>Large repositories are more likely to contain more ag data</vt:lpstr>
      <vt:lpstr>Higher percent of ag data often means smaller repositories</vt:lpstr>
      <vt:lpstr>Few repositories are both large AND contain a significant portion of ag data </vt:lpstr>
      <vt:lpstr>PowerPoint Presentation</vt:lpstr>
      <vt:lpstr>PowerPoint Presentation</vt:lpstr>
      <vt:lpstr>Challenges and Limitations</vt:lpstr>
      <vt:lpstr>Summary</vt:lpstr>
      <vt:lpstr>Questions?</vt:lpstr>
    </vt:vector>
  </TitlesOfParts>
  <Company>NLM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LiuS</dc:creator>
  <cp:lastModifiedBy>Erin Antognoli</cp:lastModifiedBy>
  <cp:revision>1771</cp:revision>
  <cp:lastPrinted>2017-08-29T20:19:24Z</cp:lastPrinted>
  <dcterms:created xsi:type="dcterms:W3CDTF">2000-06-21T12:49:48Z</dcterms:created>
  <dcterms:modified xsi:type="dcterms:W3CDTF">2017-09-29T16:52:45Z</dcterms:modified>
</cp:coreProperties>
</file>