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2"/>
  </p:sldMasterIdLst>
  <p:notesMasterIdLst>
    <p:notesMasterId r:id="rId14"/>
  </p:notesMasterIdLst>
  <p:handoutMasterIdLst>
    <p:handoutMasterId r:id="rId15"/>
  </p:handoutMasterIdLst>
  <p:sldIdLst>
    <p:sldId id="353" r:id="rId3"/>
    <p:sldId id="365" r:id="rId4"/>
    <p:sldId id="345" r:id="rId5"/>
    <p:sldId id="277" r:id="rId6"/>
    <p:sldId id="280" r:id="rId7"/>
    <p:sldId id="281" r:id="rId8"/>
    <p:sldId id="282" r:id="rId9"/>
    <p:sldId id="326" r:id="rId10"/>
    <p:sldId id="285" r:id="rId11"/>
    <p:sldId id="287" r:id="rId12"/>
    <p:sldId id="288"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396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C2A18"/>
    <a:srgbClr val="7C4B3B"/>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25" autoAdjust="0"/>
    <p:restoredTop sz="96984" autoAdjust="0"/>
  </p:normalViewPr>
  <p:slideViewPr>
    <p:cSldViewPr snapToGrid="0" showGuides="1">
      <p:cViewPr varScale="1">
        <p:scale>
          <a:sx n="95" d="100"/>
          <a:sy n="95" d="100"/>
        </p:scale>
        <p:origin x="67" y="192"/>
      </p:cViewPr>
      <p:guideLst>
        <p:guide orient="horz" pos="2160"/>
        <p:guide pos="3840"/>
        <p:guide orient="horz" pos="3960"/>
      </p:guideLst>
    </p:cSldViewPr>
  </p:slideViewPr>
  <p:outlineViewPr>
    <p:cViewPr>
      <p:scale>
        <a:sx n="33" d="100"/>
        <a:sy n="33" d="100"/>
      </p:scale>
      <p:origin x="0" y="-94968"/>
    </p:cViewPr>
  </p:outlineViewPr>
  <p:notesTextViewPr>
    <p:cViewPr>
      <p:scale>
        <a:sx n="3" d="2"/>
        <a:sy n="3" d="2"/>
      </p:scale>
      <p:origin x="0" y="0"/>
    </p:cViewPr>
  </p:notesTextViewPr>
  <p:sorterViewPr>
    <p:cViewPr>
      <p:scale>
        <a:sx n="100" d="100"/>
        <a:sy n="100" d="100"/>
      </p:scale>
      <p:origin x="0" y="-16326"/>
    </p:cViewPr>
  </p:sorterViewPr>
  <p:notesViewPr>
    <p:cSldViewPr snapToGrid="0" showGuides="1">
      <p:cViewPr varScale="1">
        <p:scale>
          <a:sx n="76" d="100"/>
          <a:sy n="76" d="100"/>
        </p:scale>
        <p:origin x="2538" y="9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1.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9DC3787-D225-4F78-8E71-4DD8FC1EC8F1}" type="datetimeFigureOut">
              <a:rPr lang="en-US" smtClean="0"/>
              <a:t>12/11/2017</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86B2D29-8AC0-4FB1-933D-AD24ECC4354D}" type="slidenum">
              <a:rPr lang="en-US" smtClean="0"/>
              <a:t>‹#›</a:t>
            </a:fld>
            <a:endParaRPr lang="en-US" dirty="0"/>
          </a:p>
        </p:txBody>
      </p:sp>
    </p:spTree>
    <p:extLst>
      <p:ext uri="{BB962C8B-B14F-4D97-AF65-F5344CB8AC3E}">
        <p14:creationId xmlns:p14="http://schemas.microsoft.com/office/powerpoint/2010/main" val="19735408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9E625E-096F-494B-B7CE-A49E276A3A39}" type="datetimeFigureOut">
              <a:rPr lang="en-US" smtClean="0"/>
              <a:t>12/11/2017</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A2C895-EB1C-4157-9E46-0DF3298BA9C2}" type="slidenum">
              <a:rPr lang="en-US" smtClean="0"/>
              <a:t>‹#›</a:t>
            </a:fld>
            <a:endParaRPr lang="en-US" dirty="0"/>
          </a:p>
        </p:txBody>
      </p:sp>
    </p:spTree>
    <p:extLst>
      <p:ext uri="{BB962C8B-B14F-4D97-AF65-F5344CB8AC3E}">
        <p14:creationId xmlns:p14="http://schemas.microsoft.com/office/powerpoint/2010/main" val="21676682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bg>
      <p:bgPr>
        <a:gradFill rotWithShape="1">
          <a:gsLst>
            <a:gs pos="0">
              <a:schemeClr val="bg2"/>
            </a:gs>
            <a:gs pos="62000">
              <a:schemeClr val="bg2">
                <a:tint val="92000"/>
                <a:shade val="66000"/>
                <a:satMod val="110000"/>
                <a:lumMod val="80000"/>
              </a:schemeClr>
            </a:gs>
            <a:gs pos="100000">
              <a:schemeClr val="accent3"/>
            </a:gs>
          </a:gsLst>
          <a:lin ang="5400000" scaled="0"/>
        </a:gradFill>
        <a:effectLst/>
      </p:bgPr>
    </p:bg>
    <p:spTree>
      <p:nvGrpSpPr>
        <p:cNvPr id="1" name=""/>
        <p:cNvGrpSpPr/>
        <p:nvPr/>
      </p:nvGrpSpPr>
      <p:grpSpPr>
        <a:xfrm>
          <a:off x="0" y="0"/>
          <a:ext cx="0" cy="0"/>
          <a:chOff x="0" y="0"/>
          <a:chExt cx="0" cy="0"/>
        </a:xfrm>
      </p:grpSpPr>
      <p:grpSp>
        <p:nvGrpSpPr>
          <p:cNvPr id="43" name="Group 42"/>
          <p:cNvGrpSpPr/>
          <p:nvPr/>
        </p:nvGrpSpPr>
        <p:grpSpPr>
          <a:xfrm>
            <a:off x="-509872" y="0"/>
            <a:ext cx="13243109"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00" dirty="0"/>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00" dirty="0"/>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00" dirty="0"/>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00" dirty="0"/>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00" dirty="0"/>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sp>
        <p:nvSpPr>
          <p:cNvPr id="46" name="Rectangle 45"/>
          <p:cNvSpPr/>
          <p:nvPr/>
        </p:nvSpPr>
        <p:spPr>
          <a:xfrm>
            <a:off x="6081656" y="-21511"/>
            <a:ext cx="4905488"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7" name="Rectangle 46"/>
          <p:cNvSpPr/>
          <p:nvPr/>
        </p:nvSpPr>
        <p:spPr>
          <a:xfrm>
            <a:off x="6198795" y="-21511"/>
            <a:ext cx="46736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Date Placeholder 3"/>
          <p:cNvSpPr>
            <a:spLocks noGrp="1"/>
          </p:cNvSpPr>
          <p:nvPr>
            <p:ph type="dt" sz="half" idx="10"/>
          </p:nvPr>
        </p:nvSpPr>
        <p:spPr>
          <a:xfrm>
            <a:off x="6318325" y="1516829"/>
            <a:ext cx="2844800" cy="750981"/>
          </a:xfrm>
        </p:spPr>
        <p:txBody>
          <a:bodyPr anchor="b"/>
          <a:lstStyle>
            <a:lvl1pPr algn="l">
              <a:defRPr sz="2400"/>
            </a:lvl1pPr>
          </a:lstStyle>
          <a:p>
            <a:fld id="{35FB4A4D-BEB3-42DE-8D0E-DB8F0B5DA3ED}" type="datetime1">
              <a:rPr lang="en-US" smtClean="0"/>
              <a:t>12/11/2017</a:t>
            </a:fld>
            <a:endParaRPr lang="en-US" dirty="0"/>
          </a:p>
        </p:txBody>
      </p:sp>
      <p:sp>
        <p:nvSpPr>
          <p:cNvPr id="50" name="Rectangle 49"/>
          <p:cNvSpPr/>
          <p:nvPr/>
        </p:nvSpPr>
        <p:spPr>
          <a:xfrm>
            <a:off x="6201185" y="6088284"/>
            <a:ext cx="46736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 name="Footer Placeholder 4"/>
          <p:cNvSpPr>
            <a:spLocks noGrp="1"/>
          </p:cNvSpPr>
          <p:nvPr>
            <p:ph type="ftr" sz="quarter" idx="11"/>
          </p:nvPr>
        </p:nvSpPr>
        <p:spPr>
          <a:xfrm>
            <a:off x="7071360" y="5719967"/>
            <a:ext cx="3775456" cy="365125"/>
          </a:xfrm>
        </p:spPr>
        <p:txBody>
          <a:bodyPr>
            <a:normAutofit/>
          </a:bodyPr>
          <a:lstStyle>
            <a:lvl1pPr>
              <a:defRPr>
                <a:solidFill>
                  <a:schemeClr val="accent1"/>
                </a:solidFill>
              </a:defRPr>
            </a:lvl1pPr>
          </a:lstStyle>
          <a:p>
            <a:endParaRPr lang="en-US" dirty="0"/>
          </a:p>
        </p:txBody>
      </p:sp>
      <p:sp>
        <p:nvSpPr>
          <p:cNvPr id="6" name="Slide Number Placeholder 5"/>
          <p:cNvSpPr>
            <a:spLocks noGrp="1"/>
          </p:cNvSpPr>
          <p:nvPr>
            <p:ph type="sldNum" sz="quarter" idx="12"/>
          </p:nvPr>
        </p:nvSpPr>
        <p:spPr>
          <a:xfrm>
            <a:off x="6198795" y="5719967"/>
            <a:ext cx="858221" cy="365125"/>
          </a:xfrm>
        </p:spPr>
        <p:txBody>
          <a:bodyPr/>
          <a:lstStyle>
            <a:lvl1pPr>
              <a:defRPr>
                <a:solidFill>
                  <a:schemeClr val="accent1"/>
                </a:solidFill>
              </a:defRPr>
            </a:lvl1pPr>
          </a:lstStyle>
          <a:p>
            <a:fld id="{401CF334-2D5C-4859-84A6-CA7E6E43FAEB}" type="slidenum">
              <a:rPr lang="en-US" smtClean="0"/>
              <a:t>‹#›</a:t>
            </a:fld>
            <a:endParaRPr lang="en-US" dirty="0"/>
          </a:p>
        </p:txBody>
      </p:sp>
      <p:sp>
        <p:nvSpPr>
          <p:cNvPr id="89" name="Rectangle 88"/>
          <p:cNvSpPr/>
          <p:nvPr/>
        </p:nvSpPr>
        <p:spPr>
          <a:xfrm>
            <a:off x="6201185" y="6088284"/>
            <a:ext cx="46736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Picture Placeholder 7" title="Product photo placeholder"/>
          <p:cNvSpPr>
            <a:spLocks noGrp="1"/>
          </p:cNvSpPr>
          <p:nvPr>
            <p:ph type="pic" sz="quarter" idx="13" hasCustomPrompt="1"/>
          </p:nvPr>
        </p:nvSpPr>
        <p:spPr>
          <a:xfrm>
            <a:off x="1195939" y="2695635"/>
            <a:ext cx="4414838" cy="3551578"/>
          </a:xfrm>
        </p:spPr>
        <p:txBody>
          <a:bodyPr/>
          <a:lstStyle>
            <a:lvl1pPr marL="68580" indent="0">
              <a:buNone/>
              <a:defRPr/>
            </a:lvl1pPr>
          </a:lstStyle>
          <a:p>
            <a:r>
              <a:rPr lang="en-US" dirty="0" smtClean="0"/>
              <a:t>Insert product photo here</a:t>
            </a:r>
            <a:endParaRPr lang="en-US" dirty="0"/>
          </a:p>
        </p:txBody>
      </p:sp>
      <p:sp>
        <p:nvSpPr>
          <p:cNvPr id="3" name="Subtitle 2"/>
          <p:cNvSpPr>
            <a:spLocks noGrp="1"/>
          </p:cNvSpPr>
          <p:nvPr>
            <p:ph type="subTitle" idx="1"/>
          </p:nvPr>
        </p:nvSpPr>
        <p:spPr>
          <a:xfrm>
            <a:off x="6311154" y="4421081"/>
            <a:ext cx="4413071"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2" name="Title 1"/>
          <p:cNvSpPr>
            <a:spLocks noGrp="1"/>
          </p:cNvSpPr>
          <p:nvPr>
            <p:ph type="ctrTitle"/>
          </p:nvPr>
        </p:nvSpPr>
        <p:spPr>
          <a:xfrm>
            <a:off x="6311154" y="2708476"/>
            <a:ext cx="4417807" cy="1702160"/>
          </a:xfrm>
        </p:spPr>
        <p:txBody>
          <a:bodyPr>
            <a:normAutofit/>
          </a:bodyPr>
          <a:lstStyle>
            <a:lvl1pPr>
              <a:defRPr sz="3600"/>
            </a:lvl1pPr>
          </a:lstStyle>
          <a:p>
            <a:r>
              <a:rPr lang="en-US" smtClean="0"/>
              <a:t>Click to edit Master title style</a:t>
            </a:r>
            <a:endParaRPr lang="en-US" dirty="0"/>
          </a:p>
        </p:txBody>
      </p:sp>
    </p:spTree>
    <p:extLst>
      <p:ext uri="{BB962C8B-B14F-4D97-AF65-F5344CB8AC3E}">
        <p14:creationId xmlns:p14="http://schemas.microsoft.com/office/powerpoint/2010/main" val="4035474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0" orient="horz" pos="2160" userDrawn="1">
          <p15:clr>
            <a:srgbClr val="FBAE40"/>
          </p15:clr>
        </p15:guide>
        <p15:guide id="1"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3DA557D-1DB1-46C0-998A-94433545C341}" type="datetime1">
              <a:rPr lang="en-US" smtClean="0"/>
              <a:t>12/11/2017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01CF334-2D5C-4859-84A6-CA7E6E43FAEB}" type="slidenum">
              <a:rPr lang="en-US" smtClean="0"/>
              <a:t>‹#›</a:t>
            </a:fld>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57315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79A610B-0B0E-4C6C-A7A6-0853CA34DDCA}" type="datetime1">
              <a:rPr lang="en-US" smtClean="0"/>
              <a:t>12/11/2017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01CF334-2D5C-4859-84A6-CA7E6E43FAEB}" type="slidenum">
              <a:rPr lang="en-US" smtClean="0"/>
              <a:t>‹#›</a:t>
            </a:fld>
            <a:endParaRPr lang="en-US" dirty="0"/>
          </a:p>
        </p:txBody>
      </p:sp>
      <p:sp>
        <p:nvSpPr>
          <p:cNvPr id="3" name="Vertical Text Placeholder 2"/>
          <p:cNvSpPr>
            <a:spLocks noGrp="1"/>
          </p:cNvSpPr>
          <p:nvPr>
            <p:ph type="body" orient="vert" idx="1"/>
          </p:nvPr>
        </p:nvSpPr>
        <p:spPr>
          <a:xfrm>
            <a:off x="1404395" y="1030147"/>
            <a:ext cx="7231605" cy="47803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Vertical Title 1"/>
          <p:cNvSpPr>
            <a:spLocks noGrp="1"/>
          </p:cNvSpPr>
          <p:nvPr>
            <p:ph type="title" orient="vert"/>
          </p:nvPr>
        </p:nvSpPr>
        <p:spPr>
          <a:xfrm>
            <a:off x="8839201" y="1030147"/>
            <a:ext cx="1979271" cy="4780344"/>
          </a:xfrm>
        </p:spPr>
        <p:txBody>
          <a:bodyPr vert="eaVert" anchor="ctr"/>
          <a:lstStyle/>
          <a:p>
            <a:r>
              <a:rPr lang="en-US" smtClean="0"/>
              <a:t>Click to edit Master title style</a:t>
            </a:r>
            <a:endParaRPr lang="en-US"/>
          </a:p>
        </p:txBody>
      </p:sp>
    </p:spTree>
    <p:extLst>
      <p:ext uri="{BB962C8B-B14F-4D97-AF65-F5344CB8AC3E}">
        <p14:creationId xmlns:p14="http://schemas.microsoft.com/office/powerpoint/2010/main" val="3781237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FF0C144-8206-4C57-B7F2-12168FDC6C23}" type="datetime1">
              <a:rPr lang="en-US" smtClean="0"/>
              <a:t>12/11/2017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01CF334-2D5C-4859-84A6-CA7E6E43FAEB}" type="slidenum">
              <a:rPr lang="en-US" smtClean="0"/>
              <a:t>‹#›</a:t>
            </a:fld>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963815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64C8FB8-1142-402E-8BCA-4DC30F103E56}" type="datetime1">
              <a:rPr lang="en-US" smtClean="0"/>
              <a:t>12/11/2017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01CF334-2D5C-4859-84A6-CA7E6E43FAEB}" type="slidenum">
              <a:rPr lang="en-US" smtClean="0"/>
              <a:t>‹#›</a:t>
            </a:fld>
            <a:endParaRPr lang="en-US" dirty="0"/>
          </a:p>
        </p:txBody>
      </p:sp>
      <p:sp>
        <p:nvSpPr>
          <p:cNvPr id="3" name="Text Placeholder 2"/>
          <p:cNvSpPr>
            <a:spLocks noGrp="1"/>
          </p:cNvSpPr>
          <p:nvPr>
            <p:ph type="body" idx="1"/>
          </p:nvPr>
        </p:nvSpPr>
        <p:spPr>
          <a:xfrm>
            <a:off x="1678194" y="4267201"/>
            <a:ext cx="8849956"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2" name="Title 1"/>
          <p:cNvSpPr>
            <a:spLocks noGrp="1"/>
          </p:cNvSpPr>
          <p:nvPr>
            <p:ph type="title"/>
          </p:nvPr>
        </p:nvSpPr>
        <p:spPr>
          <a:xfrm>
            <a:off x="1678194" y="2900830"/>
            <a:ext cx="8849957" cy="1362075"/>
          </a:xfrm>
        </p:spPr>
        <p:txBody>
          <a:bodyPr anchor="b"/>
          <a:lstStyle>
            <a:lvl1pPr algn="l">
              <a:defRPr sz="4000" b="0" cap="none" baseline="0"/>
            </a:lvl1pPr>
          </a:lstStyle>
          <a:p>
            <a:r>
              <a:rPr lang="en-US" smtClean="0"/>
              <a:t>Click to edit Master title style</a:t>
            </a:r>
            <a:endParaRPr lang="en-US" dirty="0"/>
          </a:p>
        </p:txBody>
      </p:sp>
    </p:spTree>
    <p:extLst>
      <p:ext uri="{BB962C8B-B14F-4D97-AF65-F5344CB8AC3E}">
        <p14:creationId xmlns:p14="http://schemas.microsoft.com/office/powerpoint/2010/main" val="3993033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065BCBAD-D360-40D3-A33A-B189CE27C2FB}" type="datetime1">
              <a:rPr lang="en-US" smtClean="0"/>
              <a:t>12/11/2017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01CF334-2D5C-4859-84A6-CA7E6E43FAEB}" type="slidenum">
              <a:rPr lang="en-US" smtClean="0"/>
              <a:t>‹#›</a:t>
            </a:fld>
            <a:endParaRPr lang="en-US" dirty="0"/>
          </a:p>
        </p:txBody>
      </p:sp>
      <p:sp>
        <p:nvSpPr>
          <p:cNvPr id="11" name="Content Placeholder 10"/>
          <p:cNvSpPr>
            <a:spLocks noGrp="1"/>
          </p:cNvSpPr>
          <p:nvPr>
            <p:ph sz="quarter" idx="14"/>
          </p:nvPr>
        </p:nvSpPr>
        <p:spPr>
          <a:xfrm>
            <a:off x="6193536" y="2313431"/>
            <a:ext cx="4559808"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8"/>
          <p:cNvSpPr>
            <a:spLocks noGrp="1"/>
          </p:cNvSpPr>
          <p:nvPr>
            <p:ph sz="quarter" idx="13"/>
          </p:nvPr>
        </p:nvSpPr>
        <p:spPr>
          <a:xfrm>
            <a:off x="1389888" y="2313432"/>
            <a:ext cx="4559808"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69455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6A93471D-48A1-4899-AFFF-8ACC56D03BF3}" type="datetime1">
              <a:rPr lang="en-US" smtClean="0"/>
              <a:t>12/11/2017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01CF334-2D5C-4859-84A6-CA7E6E43FAEB}" type="slidenum">
              <a:rPr lang="en-US" smtClean="0"/>
              <a:t>‹#›</a:t>
            </a:fld>
            <a:endParaRPr lang="en-US" dirty="0"/>
          </a:p>
        </p:txBody>
      </p:sp>
      <p:sp>
        <p:nvSpPr>
          <p:cNvPr id="6" name="Content Placeholder 5"/>
          <p:cNvSpPr>
            <a:spLocks noGrp="1"/>
          </p:cNvSpPr>
          <p:nvPr>
            <p:ph sz="quarter" idx="4"/>
          </p:nvPr>
        </p:nvSpPr>
        <p:spPr>
          <a:xfrm>
            <a:off x="6193536" y="2974695"/>
            <a:ext cx="4559808"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682450" y="2316010"/>
            <a:ext cx="4074289"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388961" y="2974695"/>
            <a:ext cx="4559808"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p:nvPr>
        </p:nvSpPr>
        <p:spPr>
          <a:xfrm>
            <a:off x="1882815" y="2316009"/>
            <a:ext cx="407619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Tree>
    <p:extLst>
      <p:ext uri="{BB962C8B-B14F-4D97-AF65-F5344CB8AC3E}">
        <p14:creationId xmlns:p14="http://schemas.microsoft.com/office/powerpoint/2010/main" val="424159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44400513-7D68-4635-8489-06A9AFAAD13D}" type="datetime1">
              <a:rPr lang="en-US" smtClean="0"/>
              <a:t>12/11/2017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01CF334-2D5C-4859-84A6-CA7E6E43FAEB}" type="slidenum">
              <a:rPr lang="en-US" smtClean="0"/>
              <a:t>‹#›</a:t>
            </a:fld>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82213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6736AC-4807-4E91-B671-F9B91617C7B3}" type="datetime1">
              <a:rPr lang="en-US" smtClean="0"/>
              <a:t>12/11/2017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16921337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44" name="Group 43"/>
          <p:cNvGrpSpPr/>
          <p:nvPr/>
        </p:nvGrpSpPr>
        <p:grpSpPr>
          <a:xfrm>
            <a:off x="-509872" y="0"/>
            <a:ext cx="13243109"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00" dirty="0"/>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00" dirty="0"/>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00" dirty="0"/>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00" dirty="0"/>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00" dirty="0"/>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sp>
        <p:nvSpPr>
          <p:cNvPr id="46" name="Rectangle 45"/>
          <p:cNvSpPr/>
          <p:nvPr/>
        </p:nvSpPr>
        <p:spPr>
          <a:xfrm>
            <a:off x="6081656" y="-21511"/>
            <a:ext cx="4905488"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7" name="Rectangle 56"/>
          <p:cNvSpPr/>
          <p:nvPr/>
        </p:nvSpPr>
        <p:spPr>
          <a:xfrm>
            <a:off x="6198795" y="-21510"/>
            <a:ext cx="46736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 name="Date Placeholder 4"/>
          <p:cNvSpPr>
            <a:spLocks noGrp="1"/>
          </p:cNvSpPr>
          <p:nvPr>
            <p:ph type="dt" sz="half" idx="10"/>
          </p:nvPr>
        </p:nvSpPr>
        <p:spPr/>
        <p:txBody>
          <a:bodyPr/>
          <a:lstStyle/>
          <a:p>
            <a:fld id="{1222DBCC-10C7-4CB5-9734-C5542D870FBB}" type="datetime1">
              <a:rPr lang="en-US" smtClean="0"/>
              <a:t>12/11/2017</a:t>
            </a:fld>
            <a:endParaRPr lang="en-US" dirty="0"/>
          </a:p>
        </p:txBody>
      </p:sp>
      <p:sp>
        <p:nvSpPr>
          <p:cNvPr id="7" name="Slide Number Placeholder 6"/>
          <p:cNvSpPr>
            <a:spLocks noGrp="1"/>
          </p:cNvSpPr>
          <p:nvPr>
            <p:ph type="sldNum" sz="quarter" idx="12"/>
          </p:nvPr>
        </p:nvSpPr>
        <p:spPr/>
        <p:txBody>
          <a:bodyPr/>
          <a:lstStyle/>
          <a:p>
            <a:fld id="{401CF334-2D5C-4859-84A6-CA7E6E43FAEB}" type="slidenum">
              <a:rPr lang="en-US" smtClean="0"/>
              <a:t>‹#›</a:t>
            </a:fld>
            <a:endParaRPr lang="en-US" dirty="0"/>
          </a:p>
        </p:txBody>
      </p:sp>
      <p:sp>
        <p:nvSpPr>
          <p:cNvPr id="58" name="Rectangle 57"/>
          <p:cNvSpPr/>
          <p:nvPr/>
        </p:nvSpPr>
        <p:spPr>
          <a:xfrm>
            <a:off x="1207429" y="601884"/>
            <a:ext cx="4749676"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1" name="Rectangle 60"/>
          <p:cNvSpPr/>
          <p:nvPr/>
        </p:nvSpPr>
        <p:spPr>
          <a:xfrm>
            <a:off x="6201185" y="6088284"/>
            <a:ext cx="46736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 name="Footer Placeholder 5"/>
          <p:cNvSpPr>
            <a:spLocks noGrp="1"/>
          </p:cNvSpPr>
          <p:nvPr>
            <p:ph type="ftr" sz="quarter" idx="11"/>
          </p:nvPr>
        </p:nvSpPr>
        <p:spPr>
          <a:xfrm>
            <a:off x="6188597" y="5724836"/>
            <a:ext cx="4658219" cy="365125"/>
          </a:xfrm>
        </p:spPr>
        <p:txBody>
          <a:bodyPr>
            <a:normAutofit/>
          </a:bodyPr>
          <a:lstStyle/>
          <a:p>
            <a:endParaRPr lang="en-US" dirty="0"/>
          </a:p>
        </p:txBody>
      </p:sp>
      <p:sp>
        <p:nvSpPr>
          <p:cNvPr id="3" name="Content Placeholder 2"/>
          <p:cNvSpPr>
            <a:spLocks noGrp="1"/>
          </p:cNvSpPr>
          <p:nvPr>
            <p:ph idx="1"/>
          </p:nvPr>
        </p:nvSpPr>
        <p:spPr>
          <a:xfrm>
            <a:off x="1527859" y="856527"/>
            <a:ext cx="4120587"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315456" y="4136994"/>
            <a:ext cx="4398379"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 name="Title 1"/>
          <p:cNvSpPr>
            <a:spLocks noGrp="1"/>
          </p:cNvSpPr>
          <p:nvPr>
            <p:ph type="title"/>
          </p:nvPr>
        </p:nvSpPr>
        <p:spPr>
          <a:xfrm>
            <a:off x="6319777" y="2657435"/>
            <a:ext cx="4406096" cy="1463153"/>
          </a:xfrm>
        </p:spPr>
        <p:txBody>
          <a:bodyPr anchor="b">
            <a:normAutofit/>
          </a:bodyPr>
          <a:lstStyle>
            <a:lvl1pPr algn="l">
              <a:defRPr sz="2800" b="0"/>
            </a:lvl1pPr>
          </a:lstStyle>
          <a:p>
            <a:r>
              <a:rPr lang="en-US" smtClean="0"/>
              <a:t>Click to edit Master title style</a:t>
            </a:r>
            <a:endParaRPr lang="en-US"/>
          </a:p>
        </p:txBody>
      </p:sp>
    </p:spTree>
    <p:extLst>
      <p:ext uri="{BB962C8B-B14F-4D97-AF65-F5344CB8AC3E}">
        <p14:creationId xmlns:p14="http://schemas.microsoft.com/office/powerpoint/2010/main" val="1211965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44" name="Group 43"/>
          <p:cNvGrpSpPr/>
          <p:nvPr/>
        </p:nvGrpSpPr>
        <p:grpSpPr>
          <a:xfrm>
            <a:off x="-509872" y="0"/>
            <a:ext cx="13243109"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00" dirty="0"/>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00" dirty="0"/>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00" dirty="0"/>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00" dirty="0"/>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00" dirty="0"/>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sp>
        <p:nvSpPr>
          <p:cNvPr id="94" name="Rectangle 93"/>
          <p:cNvSpPr/>
          <p:nvPr/>
        </p:nvSpPr>
        <p:spPr>
          <a:xfrm>
            <a:off x="6081656" y="-21511"/>
            <a:ext cx="4905488"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01" name="Rectangle 100"/>
          <p:cNvSpPr/>
          <p:nvPr/>
        </p:nvSpPr>
        <p:spPr>
          <a:xfrm>
            <a:off x="6198795" y="-21510"/>
            <a:ext cx="46736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02" name="Rectangle 101"/>
          <p:cNvSpPr/>
          <p:nvPr/>
        </p:nvSpPr>
        <p:spPr>
          <a:xfrm>
            <a:off x="1207429" y="601884"/>
            <a:ext cx="4749676"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05" name="Rectangle 104"/>
          <p:cNvSpPr/>
          <p:nvPr/>
        </p:nvSpPr>
        <p:spPr>
          <a:xfrm>
            <a:off x="6201185" y="6088284"/>
            <a:ext cx="46736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 name="Date Placeholder 4"/>
          <p:cNvSpPr>
            <a:spLocks noGrp="1"/>
          </p:cNvSpPr>
          <p:nvPr>
            <p:ph type="dt" sz="half" idx="10"/>
          </p:nvPr>
        </p:nvSpPr>
        <p:spPr/>
        <p:txBody>
          <a:bodyPr/>
          <a:lstStyle/>
          <a:p>
            <a:fld id="{223346AD-5C1D-4E35-A3CE-CF8952DE9936}" type="datetime1">
              <a:rPr lang="en-US" smtClean="0"/>
              <a:t>12/11/2017</a:t>
            </a:fld>
            <a:endParaRPr lang="en-US" dirty="0"/>
          </a:p>
        </p:txBody>
      </p:sp>
      <p:sp>
        <p:nvSpPr>
          <p:cNvPr id="6" name="Footer Placeholder 5"/>
          <p:cNvSpPr>
            <a:spLocks noGrp="1"/>
          </p:cNvSpPr>
          <p:nvPr>
            <p:ph type="ftr" sz="quarter" idx="11"/>
          </p:nvPr>
        </p:nvSpPr>
        <p:spPr>
          <a:xfrm>
            <a:off x="6188597" y="5724836"/>
            <a:ext cx="4658219" cy="365125"/>
          </a:xfrm>
        </p:spPr>
        <p:txBody>
          <a:bodyPr>
            <a:normAutofit/>
          </a:bodyPr>
          <a:lstStyle/>
          <a:p>
            <a:endParaRPr lang="en-US" dirty="0"/>
          </a:p>
        </p:txBody>
      </p:sp>
      <p:sp>
        <p:nvSpPr>
          <p:cNvPr id="7" name="Slide Number Placeholder 6"/>
          <p:cNvSpPr>
            <a:spLocks noGrp="1"/>
          </p:cNvSpPr>
          <p:nvPr>
            <p:ph type="sldNum" sz="quarter" idx="12"/>
          </p:nvPr>
        </p:nvSpPr>
        <p:spPr/>
        <p:txBody>
          <a:bodyPr/>
          <a:lstStyle/>
          <a:p>
            <a:fld id="{401CF334-2D5C-4859-84A6-CA7E6E43FAEB}" type="slidenum">
              <a:rPr lang="en-US" smtClean="0"/>
              <a:t>‹#›</a:t>
            </a:fld>
            <a:endParaRPr lang="en-US" dirty="0"/>
          </a:p>
        </p:txBody>
      </p:sp>
      <p:sp>
        <p:nvSpPr>
          <p:cNvPr id="3" name="Picture Placeholder 2"/>
          <p:cNvSpPr>
            <a:spLocks noGrp="1"/>
          </p:cNvSpPr>
          <p:nvPr>
            <p:ph type="pic" idx="1"/>
          </p:nvPr>
        </p:nvSpPr>
        <p:spPr>
          <a:xfrm>
            <a:off x="1340278" y="693795"/>
            <a:ext cx="4479497"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6312841" y="4133089"/>
            <a:ext cx="4400764"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 name="Title 1"/>
          <p:cNvSpPr>
            <a:spLocks noGrp="1"/>
          </p:cNvSpPr>
          <p:nvPr>
            <p:ph type="title"/>
          </p:nvPr>
        </p:nvSpPr>
        <p:spPr>
          <a:xfrm>
            <a:off x="6312565" y="2660904"/>
            <a:ext cx="4401312" cy="1463040"/>
          </a:xfrm>
        </p:spPr>
        <p:txBody>
          <a:bodyPr anchor="b">
            <a:normAutofit/>
          </a:bodyPr>
          <a:lstStyle>
            <a:lvl1pPr algn="l">
              <a:defRPr sz="2800" b="0"/>
            </a:lvl1pPr>
          </a:lstStyle>
          <a:p>
            <a:r>
              <a:rPr lang="en-US" smtClean="0"/>
              <a:t>Click to edit Master title style</a:t>
            </a:r>
            <a:endParaRPr lang="en-US"/>
          </a:p>
        </p:txBody>
      </p:sp>
    </p:spTree>
    <p:extLst>
      <p:ext uri="{BB962C8B-B14F-4D97-AF65-F5344CB8AC3E}">
        <p14:creationId xmlns:p14="http://schemas.microsoft.com/office/powerpoint/2010/main" val="3292151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406400" y="0"/>
            <a:ext cx="13243109"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00" dirty="0"/>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00" dirty="0"/>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00" dirty="0"/>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00" dirty="0"/>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00" dirty="0"/>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sp>
        <p:nvSpPr>
          <p:cNvPr id="66" name="Rectangle 65"/>
          <p:cNvSpPr/>
          <p:nvPr/>
        </p:nvSpPr>
        <p:spPr>
          <a:xfrm>
            <a:off x="609600" y="333488"/>
            <a:ext cx="109728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0" name="Rectangle 69"/>
          <p:cNvSpPr/>
          <p:nvPr/>
        </p:nvSpPr>
        <p:spPr>
          <a:xfrm>
            <a:off x="6081656" y="-21511"/>
            <a:ext cx="4905488"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1" name="Rectangle 70"/>
          <p:cNvSpPr/>
          <p:nvPr/>
        </p:nvSpPr>
        <p:spPr>
          <a:xfrm>
            <a:off x="6198795" y="-21510"/>
            <a:ext cx="46736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Date Placeholder 3"/>
          <p:cNvSpPr>
            <a:spLocks noGrp="1"/>
          </p:cNvSpPr>
          <p:nvPr>
            <p:ph type="dt" sz="half" idx="2"/>
          </p:nvPr>
        </p:nvSpPr>
        <p:spPr>
          <a:xfrm>
            <a:off x="7996517" y="224493"/>
            <a:ext cx="2844800" cy="365125"/>
          </a:xfrm>
          <a:prstGeom prst="rect">
            <a:avLst/>
          </a:prstGeom>
        </p:spPr>
        <p:txBody>
          <a:bodyPr vert="horz" lIns="91440" tIns="45720" rIns="91440" bIns="45720" rtlCol="0" anchor="ctr"/>
          <a:lstStyle>
            <a:lvl1pPr algn="r">
              <a:defRPr sz="1200">
                <a:solidFill>
                  <a:srgbClr val="FEFEFE"/>
                </a:solidFill>
              </a:defRPr>
            </a:lvl1pPr>
          </a:lstStyle>
          <a:p>
            <a:fld id="{EED287B1-10B2-498E-AB88-8F08CA169E5C}" type="datetime1">
              <a:rPr lang="en-US" smtClean="0"/>
              <a:t>12/11/2017</a:t>
            </a:fld>
            <a:endParaRPr lang="en-US" dirty="0"/>
          </a:p>
        </p:txBody>
      </p:sp>
      <p:sp>
        <p:nvSpPr>
          <p:cNvPr id="5" name="Footer Placeholder 4"/>
          <p:cNvSpPr>
            <a:spLocks noGrp="1"/>
          </p:cNvSpPr>
          <p:nvPr>
            <p:ph type="ftr" sz="quarter" idx="3"/>
          </p:nvPr>
        </p:nvSpPr>
        <p:spPr>
          <a:xfrm>
            <a:off x="6188597" y="5852161"/>
            <a:ext cx="4669536" cy="365125"/>
          </a:xfrm>
          <a:prstGeom prst="rect">
            <a:avLst/>
          </a:prstGeom>
        </p:spPr>
        <p:txBody>
          <a:bodyPr vert="horz" lIns="91440" tIns="45720" rIns="91440" bIns="45720" rtlCol="0" anchor="ctr"/>
          <a:lstStyle>
            <a:lvl1pPr algn="r">
              <a:defRPr sz="1200">
                <a:solidFill>
                  <a:schemeClr val="accent1"/>
                </a:solidFill>
              </a:defRPr>
            </a:lvl1pPr>
          </a:lstStyle>
          <a:p>
            <a:endParaRPr lang="en-US" dirty="0"/>
          </a:p>
        </p:txBody>
      </p:sp>
      <p:sp>
        <p:nvSpPr>
          <p:cNvPr id="6" name="Slide Number Placeholder 5"/>
          <p:cNvSpPr>
            <a:spLocks noGrp="1"/>
          </p:cNvSpPr>
          <p:nvPr>
            <p:ph type="sldNum" sz="quarter" idx="4"/>
          </p:nvPr>
        </p:nvSpPr>
        <p:spPr>
          <a:xfrm>
            <a:off x="6198795" y="224492"/>
            <a:ext cx="1776208" cy="365125"/>
          </a:xfrm>
          <a:prstGeom prst="rect">
            <a:avLst/>
          </a:prstGeom>
        </p:spPr>
        <p:txBody>
          <a:bodyPr vert="horz" lIns="91440" tIns="45720" rIns="91440" bIns="45720" rtlCol="0" anchor="ctr"/>
          <a:lstStyle>
            <a:lvl1pPr algn="l">
              <a:defRPr sz="1200">
                <a:solidFill>
                  <a:srgbClr val="FEFEFE"/>
                </a:solidFill>
              </a:defRPr>
            </a:lvl1pPr>
          </a:lstStyle>
          <a:p>
            <a:fld id="{401CF334-2D5C-4859-84A6-CA7E6E43FAEB}" type="slidenum">
              <a:rPr lang="en-US" smtClean="0"/>
              <a:t>‹#›</a:t>
            </a:fld>
            <a:endParaRPr lang="en-US" dirty="0"/>
          </a:p>
        </p:txBody>
      </p:sp>
      <p:sp>
        <p:nvSpPr>
          <p:cNvPr id="3" name="Text Placeholder 2"/>
          <p:cNvSpPr>
            <a:spLocks noGrp="1"/>
          </p:cNvSpPr>
          <p:nvPr>
            <p:ph type="body" idx="1"/>
          </p:nvPr>
        </p:nvSpPr>
        <p:spPr>
          <a:xfrm>
            <a:off x="1391323" y="2323652"/>
            <a:ext cx="9390977" cy="350897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Placeholder 1"/>
          <p:cNvSpPr>
            <a:spLocks noGrp="1"/>
          </p:cNvSpPr>
          <p:nvPr>
            <p:ph type="title"/>
          </p:nvPr>
        </p:nvSpPr>
        <p:spPr>
          <a:xfrm>
            <a:off x="1391320" y="1027664"/>
            <a:ext cx="9366325" cy="1143000"/>
          </a:xfrm>
          <a:prstGeom prst="rect">
            <a:avLst/>
          </a:prstGeom>
        </p:spPr>
        <p:txBody>
          <a:bodyPr vert="horz" lIns="91440" tIns="45720" rIns="91440" bIns="45720" rtlCol="0" anchor="b">
            <a:normAutofit/>
          </a:bodyPr>
          <a:lstStyle/>
          <a:p>
            <a:r>
              <a:rPr lang="en-US" smtClean="0"/>
              <a:t>Click to edit Master title style</a:t>
            </a:r>
            <a:endParaRPr lang="en-US" dirty="0"/>
          </a:p>
        </p:txBody>
      </p:sp>
    </p:spTree>
    <p:extLst>
      <p:ext uri="{BB962C8B-B14F-4D97-AF65-F5344CB8AC3E}">
        <p14:creationId xmlns:p14="http://schemas.microsoft.com/office/powerpoint/2010/main" val="200855977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sldNum="0" hdr="0" ftr="0" dt="0"/>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0" orient="horz" pos="2160" userDrawn="1">
          <p15:clr>
            <a:srgbClr val="F26B43"/>
          </p15:clr>
        </p15:guide>
        <p15:guide id="1" pos="3840" userDrawn="1">
          <p15:clr>
            <a:srgbClr val="F26B43"/>
          </p15:clr>
        </p15:guide>
        <p15:guide id="2" pos="864" userDrawn="1">
          <p15:clr>
            <a:srgbClr val="F26B43"/>
          </p15:clr>
        </p15:guide>
        <p15:guide id="3" pos="679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hyperlink" Target="mailto:David.Nicholson@ars.usda.gov"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hyperlink" Target="mailto:Jim.Poulos@ars.usda.gov" TargetMode="Externa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hyperlink" Target="mailto:David.Nicholson@ars.usda.gov"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mailto:Jim.PoulosRenee.Wagner@ars.usda.gov"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mailto:Jim.PoulosRenee.Wagner@ars.usda.gov"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mailto:Renee.wagner@ars.usda.gov"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mailto:Joe.Lipovsky@ars.usda.gov" TargetMode="Externa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mailto:David.Nicholson@ars.usda.gov" TargetMode="Externa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hyperlink" Target="mailto:David.Nicholson@ars.usda.gov" TargetMode="Externa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mailto:Jeffrey.Walenta@ars.usda.gov" TargetMode="Externa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hyperlink" Target="mailto:David.Nicholson@ars.usda.gov"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6331872" y="2462463"/>
            <a:ext cx="4413071" cy="3625516"/>
          </a:xfrm>
        </p:spPr>
        <p:txBody>
          <a:bodyPr>
            <a:noAutofit/>
          </a:bodyPr>
          <a:lstStyle/>
          <a:p>
            <a:pPr>
              <a:spcBef>
                <a:spcPts val="0"/>
              </a:spcBef>
              <a:buClr>
                <a:srgbClr val="A50021"/>
              </a:buClr>
            </a:pPr>
            <a:r>
              <a:rPr lang="en-US" altLang="en-US" sz="1900" b="1" dirty="0" smtClean="0">
                <a:solidFill>
                  <a:srgbClr val="7C4B3B"/>
                </a:solidFill>
              </a:rPr>
              <a:t>Benefits</a:t>
            </a:r>
            <a:endParaRPr lang="en-US" altLang="en-US" sz="1900" b="1" dirty="0">
              <a:solidFill>
                <a:srgbClr val="7C4B3B"/>
              </a:solidFill>
            </a:endParaRPr>
          </a:p>
          <a:p>
            <a:pPr>
              <a:spcBef>
                <a:spcPts val="0"/>
              </a:spcBef>
              <a:buClr>
                <a:srgbClr val="A50021"/>
              </a:buClr>
            </a:pPr>
            <a:endParaRPr lang="en-US" sz="1100" dirty="0" smtClean="0"/>
          </a:p>
          <a:p>
            <a:pPr marL="285750" indent="-182880">
              <a:spcBef>
                <a:spcPts val="0"/>
              </a:spcBef>
              <a:spcAft>
                <a:spcPts val="600"/>
              </a:spcAft>
              <a:buClr>
                <a:srgbClr val="A50021"/>
              </a:buClr>
              <a:buSzPct val="125000"/>
              <a:buFont typeface="Arial" panose="020B0604020202020204" pitchFamily="34" charset="0"/>
              <a:buChar char="•"/>
            </a:pPr>
            <a:r>
              <a:rPr lang="en-US" sz="1000" dirty="0"/>
              <a:t>Texture similar to natural feeds such as </a:t>
            </a:r>
            <a:r>
              <a:rPr lang="en-US" sz="1000" dirty="0" smtClean="0"/>
              <a:t>sardines</a:t>
            </a:r>
          </a:p>
          <a:p>
            <a:pPr marL="285750" indent="-182880">
              <a:spcBef>
                <a:spcPts val="0"/>
              </a:spcBef>
              <a:spcAft>
                <a:spcPts val="600"/>
              </a:spcAft>
              <a:buClr>
                <a:srgbClr val="A50021"/>
              </a:buClr>
              <a:buSzPct val="125000"/>
              <a:buFont typeface="Arial" panose="020B0604020202020204" pitchFamily="34" charset="0"/>
              <a:buChar char="•"/>
            </a:pPr>
            <a:r>
              <a:rPr lang="en-US" sz="1000" dirty="0"/>
              <a:t>Significantly reduced amounts of total carbohydrates as compared to conventional </a:t>
            </a:r>
            <a:r>
              <a:rPr lang="en-US" sz="1000" dirty="0" smtClean="0"/>
              <a:t>feed</a:t>
            </a:r>
          </a:p>
          <a:p>
            <a:pPr marL="285750" indent="-182880">
              <a:spcBef>
                <a:spcPts val="0"/>
              </a:spcBef>
              <a:spcAft>
                <a:spcPts val="600"/>
              </a:spcAft>
              <a:buClr>
                <a:srgbClr val="A50021"/>
              </a:buClr>
              <a:buSzPct val="125000"/>
              <a:buFont typeface="Arial" panose="020B0604020202020204" pitchFamily="34" charset="0"/>
              <a:buChar char="•"/>
            </a:pPr>
            <a:r>
              <a:rPr lang="en-US" sz="1000" dirty="0"/>
              <a:t>Soft yet durable with high water stability and does not disintegrate upon soaking in water as quickly as traditional feeds </a:t>
            </a:r>
            <a:r>
              <a:rPr lang="en-US" sz="1000" dirty="0" smtClean="0"/>
              <a:t>do</a:t>
            </a:r>
          </a:p>
          <a:p>
            <a:pPr marL="285750" indent="-182880">
              <a:spcBef>
                <a:spcPts val="0"/>
              </a:spcBef>
              <a:spcAft>
                <a:spcPts val="600"/>
              </a:spcAft>
              <a:buClr>
                <a:srgbClr val="A50021"/>
              </a:buClr>
              <a:buSzPct val="125000"/>
              <a:buFont typeface="Arial" panose="020B0604020202020204" pitchFamily="34" charset="0"/>
              <a:buChar char="•"/>
            </a:pPr>
            <a:r>
              <a:rPr lang="en-US" sz="1000" dirty="0"/>
              <a:t>Contains over 45% moisture (before an optional post-production drying step)</a:t>
            </a:r>
            <a:endParaRPr lang="en-US" sz="1000" dirty="0" smtClean="0"/>
          </a:p>
          <a:p>
            <a:pPr marL="102870">
              <a:spcBef>
                <a:spcPts val="0"/>
              </a:spcBef>
              <a:spcAft>
                <a:spcPts val="600"/>
              </a:spcAft>
              <a:buClr>
                <a:srgbClr val="A50021"/>
              </a:buClr>
              <a:buSzPct val="125000"/>
            </a:pPr>
            <a:r>
              <a:rPr lang="en-US" altLang="en-US" sz="1900" b="1" dirty="0" smtClean="0">
                <a:solidFill>
                  <a:schemeClr val="accent2">
                    <a:lumMod val="75000"/>
                  </a:schemeClr>
                </a:solidFill>
              </a:rPr>
              <a:t>Applications</a:t>
            </a:r>
          </a:p>
          <a:p>
            <a:pPr>
              <a:spcBef>
                <a:spcPts val="0"/>
              </a:spcBef>
              <a:buClr>
                <a:srgbClr val="A50021"/>
              </a:buClr>
            </a:pPr>
            <a:endParaRPr lang="en-US" altLang="en-US" sz="400" b="1" dirty="0">
              <a:solidFill>
                <a:schemeClr val="accent2">
                  <a:lumMod val="75000"/>
                </a:schemeClr>
              </a:solidFill>
            </a:endParaRPr>
          </a:p>
          <a:p>
            <a:pPr marL="285750" indent="-182880">
              <a:spcBef>
                <a:spcPts val="0"/>
              </a:spcBef>
              <a:spcAft>
                <a:spcPts val="600"/>
              </a:spcAft>
              <a:buClr>
                <a:srgbClr val="A50021"/>
              </a:buClr>
              <a:buSzPct val="125000"/>
              <a:buFont typeface="Arial" panose="020B0604020202020204" pitchFamily="34" charset="0"/>
              <a:buChar char="•"/>
            </a:pPr>
            <a:r>
              <a:rPr lang="en-US" sz="1000" dirty="0"/>
              <a:t>Feed for slow feeding aquatic animals like shrimp, abalone, grazing species (rudderfish or Kysoids) and </a:t>
            </a:r>
            <a:r>
              <a:rPr lang="en-US" sz="1000" dirty="0" smtClean="0"/>
              <a:t>sturgeon</a:t>
            </a:r>
          </a:p>
          <a:p>
            <a:pPr marL="285750" indent="-182880">
              <a:spcBef>
                <a:spcPts val="0"/>
              </a:spcBef>
              <a:spcAft>
                <a:spcPts val="600"/>
              </a:spcAft>
              <a:buClr>
                <a:srgbClr val="A50021"/>
              </a:buClr>
              <a:buSzPct val="125000"/>
              <a:buFont typeface="Arial" panose="020B0604020202020204" pitchFamily="34" charset="0"/>
              <a:buChar char="•"/>
            </a:pPr>
            <a:r>
              <a:rPr lang="en-US" sz="1000" dirty="0"/>
              <a:t>Feed for traditional fish </a:t>
            </a:r>
            <a:r>
              <a:rPr lang="en-US" sz="1000" dirty="0" smtClean="0"/>
              <a:t>stock</a:t>
            </a:r>
          </a:p>
          <a:p>
            <a:pPr marL="285750" indent="-182880">
              <a:spcBef>
                <a:spcPts val="0"/>
              </a:spcBef>
              <a:spcAft>
                <a:spcPts val="600"/>
              </a:spcAft>
              <a:buClr>
                <a:srgbClr val="A50021"/>
              </a:buClr>
              <a:buSzPct val="125000"/>
              <a:buFont typeface="Arial" panose="020B0604020202020204" pitchFamily="34" charset="0"/>
              <a:buChar char="•"/>
            </a:pPr>
            <a:r>
              <a:rPr lang="en-US" sz="1000" dirty="0"/>
              <a:t>Specialty fish feeds including weaning diets, medicated feeds, brood feed and larval feeds</a:t>
            </a:r>
            <a:r>
              <a:rPr lang="en-US" sz="1200" dirty="0"/>
              <a:t/>
            </a:r>
            <a:br>
              <a:rPr lang="en-US" sz="1200" dirty="0"/>
            </a:br>
            <a:endParaRPr lang="en-US" sz="1200" dirty="0"/>
          </a:p>
        </p:txBody>
      </p:sp>
      <p:sp>
        <p:nvSpPr>
          <p:cNvPr id="4" name="Title 3"/>
          <p:cNvSpPr>
            <a:spLocks noGrp="1"/>
          </p:cNvSpPr>
          <p:nvPr>
            <p:ph type="ctrTitle"/>
          </p:nvPr>
        </p:nvSpPr>
        <p:spPr>
          <a:xfrm>
            <a:off x="584122" y="315468"/>
            <a:ext cx="4417807" cy="1702160"/>
          </a:xfrm>
        </p:spPr>
        <p:txBody>
          <a:bodyPr>
            <a:noAutofit/>
          </a:bodyPr>
          <a:lstStyle/>
          <a:p>
            <a:pPr algn="ctr"/>
            <a:r>
              <a:rPr lang="en-US" sz="3200" b="1" dirty="0" smtClean="0">
                <a:solidFill>
                  <a:srgbClr val="7C4B3B"/>
                </a:solidFill>
              </a:rPr>
              <a:t>Method and System for Producing Aquaculture Feed </a:t>
            </a:r>
            <a:endParaRPr lang="en-US" sz="3200" b="1" dirty="0">
              <a:solidFill>
                <a:srgbClr val="7C4B3B"/>
              </a:solidFill>
            </a:endParaRPr>
          </a:p>
        </p:txBody>
      </p:sp>
      <p:sp>
        <p:nvSpPr>
          <p:cNvPr id="7" name="Subtitle 4"/>
          <p:cNvSpPr txBox="1">
            <a:spLocks/>
          </p:cNvSpPr>
          <p:nvPr/>
        </p:nvSpPr>
        <p:spPr>
          <a:xfrm>
            <a:off x="837510" y="2462463"/>
            <a:ext cx="4413071" cy="4050631"/>
          </a:xfrm>
          <a:prstGeom prst="rect">
            <a:avLst/>
          </a:prstGeom>
        </p:spPr>
        <p:txBody>
          <a:bodyPr vert="horz" lIns="91440" tIns="45720" rIns="91440" bIns="45720" rtlCol="0">
            <a:normAutofit/>
          </a:bodyPr>
          <a:lstStyle>
            <a:lvl1pPr marL="0" indent="0" algn="l" defTabSz="914400" rtl="0" eaLnBrk="1" latinLnBrk="0" hangingPunct="1">
              <a:spcBef>
                <a:spcPct val="20000"/>
              </a:spcBef>
              <a:buClr>
                <a:schemeClr val="accent1"/>
              </a:buClr>
              <a:buSzPct val="76000"/>
              <a:buFont typeface="Wingdings 2" pitchFamily="18" charset="2"/>
              <a:buNone/>
              <a:defRPr sz="1800" kern="1200">
                <a:solidFill>
                  <a:srgbClr val="424242"/>
                </a:solidFill>
                <a:latin typeface="+mn-lt"/>
                <a:ea typeface="+mn-ea"/>
                <a:cs typeface="+mn-cs"/>
              </a:defRPr>
            </a:lvl1pPr>
            <a:lvl2pPr marL="457200" indent="0" algn="ctr" defTabSz="914400" rtl="0" eaLnBrk="1" latinLnBrk="0" hangingPunct="1">
              <a:spcBef>
                <a:spcPct val="20000"/>
              </a:spcBef>
              <a:buClr>
                <a:schemeClr val="accent1"/>
              </a:buClr>
              <a:buSzPct val="76000"/>
              <a:buFont typeface="Wingdings 2" pitchFamily="18" charset="2"/>
              <a:buNone/>
              <a:defRPr sz="22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76000"/>
              <a:buFont typeface="Wingdings 2" pitchFamily="18" charset="2"/>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SzPct val="76000"/>
              <a:buFont typeface="Wingdings 2" pitchFamily="18" charset="2"/>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76000"/>
              <a:buFont typeface="Wingdings 2" pitchFamily="18" charset="2"/>
              <a:buNone/>
              <a:defRPr sz="16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9pPr>
          </a:lstStyle>
          <a:p>
            <a:r>
              <a:rPr lang="en-US" sz="1600" dirty="0">
                <a:solidFill>
                  <a:schemeClr val="tx1"/>
                </a:solidFill>
              </a:rPr>
              <a:t>A method and system for producing a high-moisture, water-stable aquafeed. </a:t>
            </a:r>
          </a:p>
          <a:p>
            <a:r>
              <a:rPr lang="en-US" sz="1400" i="1" dirty="0" smtClean="0">
                <a:solidFill>
                  <a:srgbClr val="3C2A18"/>
                </a:solidFill>
              </a:rPr>
              <a:t>(Life Sciences, Marine)</a:t>
            </a:r>
            <a:endParaRPr lang="en-US" sz="1400" i="1" dirty="0">
              <a:solidFill>
                <a:srgbClr val="3C2A18"/>
              </a:solidFill>
            </a:endParaRPr>
          </a:p>
          <a:p>
            <a:endParaRPr lang="en-US" sz="1600" dirty="0"/>
          </a:p>
          <a:p>
            <a:r>
              <a:rPr lang="en-US" sz="1600" dirty="0"/>
              <a:t/>
            </a:r>
            <a:br>
              <a:rPr lang="en-US" sz="1600" dirty="0"/>
            </a:br>
            <a:r>
              <a:rPr lang="en-US" i="1" dirty="0" smtClean="0">
                <a:solidFill>
                  <a:srgbClr val="3C2A18"/>
                </a:solidFill>
              </a:rPr>
              <a:t>Docket </a:t>
            </a:r>
            <a:r>
              <a:rPr lang="en-US" i="1" dirty="0">
                <a:solidFill>
                  <a:srgbClr val="3C2A18"/>
                </a:solidFill>
              </a:rPr>
              <a:t>No: </a:t>
            </a:r>
            <a:r>
              <a:rPr lang="en-US" i="1" dirty="0" smtClean="0">
                <a:solidFill>
                  <a:srgbClr val="3C2A18"/>
                </a:solidFill>
              </a:rPr>
              <a:t>152.13</a:t>
            </a:r>
            <a:endParaRPr lang="en-US" i="1" dirty="0">
              <a:solidFill>
                <a:srgbClr val="3C2A18"/>
              </a:solidFill>
            </a:endParaRPr>
          </a:p>
          <a:p>
            <a:r>
              <a:rPr lang="en-US" i="1" dirty="0" smtClean="0">
                <a:solidFill>
                  <a:srgbClr val="3C2A18"/>
                </a:solidFill>
              </a:rPr>
              <a:t>Contact: </a:t>
            </a:r>
            <a:r>
              <a:rPr lang="en-US" sz="1600" i="1" dirty="0" smtClean="0">
                <a:solidFill>
                  <a:srgbClr val="3C2A18"/>
                </a:solidFill>
                <a:hlinkClick r:id="rId2"/>
              </a:rPr>
              <a:t>David.Nicholson@ars.usda.gov</a:t>
            </a:r>
            <a:endParaRPr lang="en-US" sz="1600" i="1" dirty="0">
              <a:solidFill>
                <a:srgbClr val="3C2A18"/>
              </a:solidFill>
            </a:endParaRPr>
          </a:p>
          <a:p>
            <a:endParaRPr lang="en-US" sz="1600" i="1" dirty="0" smtClean="0">
              <a:solidFill>
                <a:srgbClr val="3C2A18"/>
              </a:solidFill>
            </a:endParaRPr>
          </a:p>
          <a:p>
            <a:endParaRPr lang="en-US" i="1" dirty="0">
              <a:solidFill>
                <a:srgbClr val="3C2A18"/>
              </a:solidFill>
            </a:endParaRPr>
          </a:p>
          <a:p>
            <a:pPr marL="285750" indent="-285750">
              <a:spcBef>
                <a:spcPts val="0"/>
              </a:spcBef>
              <a:spcAft>
                <a:spcPts val="600"/>
              </a:spcAft>
              <a:buClr>
                <a:srgbClr val="A50021"/>
              </a:buClr>
              <a:buFont typeface="Arial" panose="020B0604020202020204" pitchFamily="34" charset="0"/>
              <a:buChar char="•"/>
            </a:pPr>
            <a:endParaRPr lang="en-US" dirty="0" smtClean="0"/>
          </a:p>
          <a:p>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54778" y="236833"/>
            <a:ext cx="2669107" cy="1780795"/>
          </a:xfrm>
          <a:prstGeom prst="rect">
            <a:avLst/>
          </a:prstGeom>
          <a:ln w="31750">
            <a:solidFill>
              <a:schemeClr val="bg2"/>
            </a:solidFill>
          </a:ln>
        </p:spPr>
      </p:pic>
    </p:spTree>
    <p:extLst>
      <p:ext uri="{BB962C8B-B14F-4D97-AF65-F5344CB8AC3E}">
        <p14:creationId xmlns:p14="http://schemas.microsoft.com/office/powerpoint/2010/main" val="4181296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6331872" y="2462463"/>
            <a:ext cx="4413071" cy="3473116"/>
          </a:xfrm>
        </p:spPr>
        <p:txBody>
          <a:bodyPr>
            <a:noAutofit/>
          </a:bodyPr>
          <a:lstStyle/>
          <a:p>
            <a:pPr>
              <a:spcBef>
                <a:spcPts val="0"/>
              </a:spcBef>
              <a:buClr>
                <a:srgbClr val="A50021"/>
              </a:buClr>
            </a:pPr>
            <a:r>
              <a:rPr lang="en-US" altLang="en-US" sz="1900" b="1" dirty="0" smtClean="0">
                <a:solidFill>
                  <a:srgbClr val="7C4B3B"/>
                </a:solidFill>
              </a:rPr>
              <a:t>Benefits</a:t>
            </a:r>
            <a:endParaRPr lang="en-US" altLang="en-US" sz="1900" b="1" dirty="0">
              <a:solidFill>
                <a:srgbClr val="7C4B3B"/>
              </a:solidFill>
            </a:endParaRPr>
          </a:p>
          <a:p>
            <a:pPr marL="285750" indent="-182880">
              <a:spcBef>
                <a:spcPts val="0"/>
              </a:spcBef>
              <a:spcAft>
                <a:spcPts val="400"/>
              </a:spcAft>
              <a:buClr>
                <a:srgbClr val="A50021"/>
              </a:buClr>
              <a:buFont typeface="Arial" panose="020B0604020202020204" pitchFamily="34" charset="0"/>
              <a:buChar char="•"/>
            </a:pPr>
            <a:endParaRPr lang="en-US" sz="400" dirty="0" smtClean="0"/>
          </a:p>
          <a:p>
            <a:pPr marL="285750" indent="-182880">
              <a:spcBef>
                <a:spcPts val="0"/>
              </a:spcBef>
              <a:spcAft>
                <a:spcPts val="600"/>
              </a:spcAft>
              <a:buClr>
                <a:srgbClr val="A50021"/>
              </a:buClr>
              <a:buSzPct val="125000"/>
              <a:buFont typeface="Arial" panose="020B0604020202020204" pitchFamily="34" charset="0"/>
              <a:buChar char="•"/>
            </a:pPr>
            <a:r>
              <a:rPr lang="en-US" sz="1300" dirty="0" smtClean="0"/>
              <a:t>Modification </a:t>
            </a:r>
            <a:r>
              <a:rPr lang="en-US" sz="1300" dirty="0"/>
              <a:t>of the triple-acting lytic construct with a protein transduction domain significantly enhanced both biofilm eradication and the ability to kill intracellular Staphylococcus aureus as demonstrated in cultured cells, and mouse models of staphylococcal mastitis and </a:t>
            </a:r>
            <a:r>
              <a:rPr lang="en-US" sz="1300" dirty="0" smtClean="0"/>
              <a:t>osteomyelitis</a:t>
            </a:r>
          </a:p>
          <a:p>
            <a:pPr marL="285750" indent="-182880">
              <a:spcBef>
                <a:spcPts val="0"/>
              </a:spcBef>
              <a:spcAft>
                <a:spcPts val="600"/>
              </a:spcAft>
              <a:buClr>
                <a:srgbClr val="A50021"/>
              </a:buClr>
              <a:buSzPct val="125000"/>
              <a:buFont typeface="Arial" panose="020B0604020202020204" pitchFamily="34" charset="0"/>
              <a:buChar char="•"/>
            </a:pPr>
            <a:r>
              <a:rPr lang="en-US" sz="1300" dirty="0"/>
              <a:t>Alternative antibiotic treatment to the multidrug-resistant S. aureus</a:t>
            </a:r>
            <a:endParaRPr lang="en-US" sz="1300" dirty="0" smtClean="0"/>
          </a:p>
          <a:p>
            <a:pPr marL="102870">
              <a:spcBef>
                <a:spcPts val="0"/>
              </a:spcBef>
              <a:spcAft>
                <a:spcPts val="600"/>
              </a:spcAft>
              <a:buClr>
                <a:srgbClr val="A50021"/>
              </a:buClr>
              <a:buSzPct val="125000"/>
            </a:pPr>
            <a:r>
              <a:rPr lang="en-US" altLang="en-US" sz="1900" b="1" dirty="0" smtClean="0">
                <a:solidFill>
                  <a:schemeClr val="accent2">
                    <a:lumMod val="75000"/>
                  </a:schemeClr>
                </a:solidFill>
              </a:rPr>
              <a:t>Applications</a:t>
            </a:r>
          </a:p>
          <a:p>
            <a:pPr>
              <a:spcBef>
                <a:spcPts val="0"/>
              </a:spcBef>
              <a:buClr>
                <a:srgbClr val="A50021"/>
              </a:buClr>
            </a:pPr>
            <a:endParaRPr lang="en-US" altLang="en-US" sz="400" b="1" dirty="0">
              <a:solidFill>
                <a:schemeClr val="accent2">
                  <a:lumMod val="75000"/>
                </a:schemeClr>
              </a:solidFill>
            </a:endParaRPr>
          </a:p>
          <a:p>
            <a:pPr marL="285750" indent="-182880">
              <a:spcBef>
                <a:spcPts val="0"/>
              </a:spcBef>
              <a:spcAft>
                <a:spcPts val="600"/>
              </a:spcAft>
              <a:buClr>
                <a:srgbClr val="A50021"/>
              </a:buClr>
              <a:buSzPct val="125000"/>
              <a:buFont typeface="Arial" panose="020B0604020202020204" pitchFamily="34" charset="0"/>
              <a:buChar char="•"/>
            </a:pPr>
            <a:r>
              <a:rPr lang="en-US" sz="1300" dirty="0"/>
              <a:t>A new antimicrobial to combat S. aureus infection in animals and humans</a:t>
            </a:r>
          </a:p>
        </p:txBody>
      </p:sp>
      <p:sp>
        <p:nvSpPr>
          <p:cNvPr id="4" name="Title 3"/>
          <p:cNvSpPr>
            <a:spLocks noGrp="1"/>
          </p:cNvSpPr>
          <p:nvPr>
            <p:ph type="ctrTitle"/>
          </p:nvPr>
        </p:nvSpPr>
        <p:spPr>
          <a:xfrm>
            <a:off x="532711" y="760303"/>
            <a:ext cx="4417807" cy="1702160"/>
          </a:xfrm>
        </p:spPr>
        <p:txBody>
          <a:bodyPr>
            <a:noAutofit/>
          </a:bodyPr>
          <a:lstStyle/>
          <a:p>
            <a:pPr algn="ctr"/>
            <a:r>
              <a:rPr lang="en-US" sz="2800" b="1" dirty="0" smtClean="0">
                <a:solidFill>
                  <a:srgbClr val="7C4B3B"/>
                </a:solidFill>
              </a:rPr>
              <a:t>Antimicrobial Enzyme Fusions Reduce Resistance and Kill Intracellular Staphylococcus Aureus</a:t>
            </a:r>
            <a:endParaRPr lang="en-US" sz="2800" b="1" dirty="0">
              <a:solidFill>
                <a:srgbClr val="7C4B3B"/>
              </a:solidFill>
            </a:endParaRPr>
          </a:p>
        </p:txBody>
      </p:sp>
      <p:sp>
        <p:nvSpPr>
          <p:cNvPr id="7" name="Subtitle 4"/>
          <p:cNvSpPr txBox="1">
            <a:spLocks/>
          </p:cNvSpPr>
          <p:nvPr/>
        </p:nvSpPr>
        <p:spPr>
          <a:xfrm>
            <a:off x="532711" y="2855495"/>
            <a:ext cx="4413071" cy="3670923"/>
          </a:xfrm>
          <a:prstGeom prst="rect">
            <a:avLst/>
          </a:prstGeom>
        </p:spPr>
        <p:txBody>
          <a:bodyPr vert="horz" lIns="91440" tIns="45720" rIns="91440" bIns="45720" rtlCol="0">
            <a:normAutofit/>
          </a:bodyPr>
          <a:lstStyle>
            <a:lvl1pPr marL="0" indent="0" algn="l" defTabSz="914400" rtl="0" eaLnBrk="1" latinLnBrk="0" hangingPunct="1">
              <a:spcBef>
                <a:spcPct val="20000"/>
              </a:spcBef>
              <a:buClr>
                <a:schemeClr val="accent1"/>
              </a:buClr>
              <a:buSzPct val="76000"/>
              <a:buFont typeface="Wingdings 2" pitchFamily="18" charset="2"/>
              <a:buNone/>
              <a:defRPr sz="1800" kern="1200">
                <a:solidFill>
                  <a:srgbClr val="424242"/>
                </a:solidFill>
                <a:latin typeface="+mn-lt"/>
                <a:ea typeface="+mn-ea"/>
                <a:cs typeface="+mn-cs"/>
              </a:defRPr>
            </a:lvl1pPr>
            <a:lvl2pPr marL="457200" indent="0" algn="ctr" defTabSz="914400" rtl="0" eaLnBrk="1" latinLnBrk="0" hangingPunct="1">
              <a:spcBef>
                <a:spcPct val="20000"/>
              </a:spcBef>
              <a:buClr>
                <a:schemeClr val="accent1"/>
              </a:buClr>
              <a:buSzPct val="76000"/>
              <a:buFont typeface="Wingdings 2" pitchFamily="18" charset="2"/>
              <a:buNone/>
              <a:defRPr sz="22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76000"/>
              <a:buFont typeface="Wingdings 2" pitchFamily="18" charset="2"/>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SzPct val="76000"/>
              <a:buFont typeface="Wingdings 2" pitchFamily="18" charset="2"/>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76000"/>
              <a:buFont typeface="Wingdings 2" pitchFamily="18" charset="2"/>
              <a:buNone/>
              <a:defRPr sz="16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9pPr>
          </a:lstStyle>
          <a:p>
            <a:r>
              <a:rPr lang="en-US" sz="1500" dirty="0">
                <a:solidFill>
                  <a:schemeClr val="tx1"/>
                </a:solidFill>
              </a:rPr>
              <a:t>Engineered triple-acting staphylolytic peptidoglycan hydrolases where three unique antimicrobial activities from two parental proteins are combined into a single fusion protein, effectively reducing the incidence of resistant strain development. The fusion protein reduced colonization by S. aureus in a rat nasal colonization model, surpassing the efficacy of either parental protein</a:t>
            </a:r>
            <a:r>
              <a:rPr lang="en-US" sz="1500" dirty="0" smtClean="0">
                <a:solidFill>
                  <a:schemeClr val="tx1"/>
                </a:solidFill>
              </a:rPr>
              <a:t>.</a:t>
            </a:r>
          </a:p>
          <a:p>
            <a:r>
              <a:rPr lang="en-US" sz="1400" i="1" dirty="0">
                <a:solidFill>
                  <a:srgbClr val="3C2A18"/>
                </a:solidFill>
              </a:rPr>
              <a:t>(Life </a:t>
            </a:r>
            <a:r>
              <a:rPr lang="en-US" sz="1400" i="1" dirty="0" smtClean="0">
                <a:solidFill>
                  <a:srgbClr val="3C2A18"/>
                </a:solidFill>
              </a:rPr>
              <a:t>Sciences, Medical-Health)</a:t>
            </a:r>
            <a:endParaRPr lang="en-US" sz="1400" i="1" dirty="0">
              <a:solidFill>
                <a:srgbClr val="3C2A18"/>
              </a:solidFill>
            </a:endParaRPr>
          </a:p>
          <a:p>
            <a:endParaRPr lang="en-US" i="1" dirty="0" smtClean="0">
              <a:solidFill>
                <a:srgbClr val="3C2A18"/>
              </a:solidFill>
            </a:endParaRPr>
          </a:p>
          <a:p>
            <a:r>
              <a:rPr lang="en-US" i="1" dirty="0" smtClean="0">
                <a:solidFill>
                  <a:srgbClr val="3C2A18"/>
                </a:solidFill>
              </a:rPr>
              <a:t>Docket </a:t>
            </a:r>
            <a:r>
              <a:rPr lang="en-US" i="1" dirty="0">
                <a:solidFill>
                  <a:srgbClr val="3C2A18"/>
                </a:solidFill>
              </a:rPr>
              <a:t>No: </a:t>
            </a:r>
            <a:r>
              <a:rPr lang="en-US" i="1" dirty="0" smtClean="0">
                <a:solidFill>
                  <a:srgbClr val="3C2A18"/>
                </a:solidFill>
              </a:rPr>
              <a:t>5.12</a:t>
            </a:r>
            <a:endParaRPr lang="en-US" i="1" dirty="0">
              <a:solidFill>
                <a:srgbClr val="3C2A18"/>
              </a:solidFill>
            </a:endParaRPr>
          </a:p>
          <a:p>
            <a:r>
              <a:rPr lang="en-US" i="1" dirty="0" smtClean="0">
                <a:solidFill>
                  <a:srgbClr val="3C2A18"/>
                </a:solidFill>
              </a:rPr>
              <a:t>Contact: </a:t>
            </a:r>
            <a:r>
              <a:rPr lang="en-US" sz="1600" i="1" dirty="0" smtClean="0">
                <a:solidFill>
                  <a:srgbClr val="3C2A18"/>
                </a:solidFill>
                <a:hlinkClick r:id="rId2"/>
              </a:rPr>
              <a:t>Jim.Poulos@ars.usda.gov</a:t>
            </a:r>
            <a:endParaRPr lang="en-US" sz="1600" i="1" dirty="0" smtClean="0">
              <a:solidFill>
                <a:srgbClr val="3C2A18"/>
              </a:solidFill>
            </a:endParaRPr>
          </a:p>
          <a:p>
            <a:endParaRPr lang="en-US" i="1" dirty="0">
              <a:solidFill>
                <a:srgbClr val="3C2A18"/>
              </a:solidFill>
            </a:endParaRPr>
          </a:p>
          <a:p>
            <a:pPr marL="285750" indent="-285750">
              <a:spcBef>
                <a:spcPts val="0"/>
              </a:spcBef>
              <a:spcAft>
                <a:spcPts val="600"/>
              </a:spcAft>
              <a:buClr>
                <a:srgbClr val="A50021"/>
              </a:buClr>
              <a:buFont typeface="Arial" panose="020B0604020202020204" pitchFamily="34" charset="0"/>
              <a:buChar char="•"/>
            </a:pPr>
            <a:endParaRPr lang="en-US" dirty="0" smtClean="0"/>
          </a:p>
          <a:p>
            <a:endParaRPr lang="en-US" dirty="0"/>
          </a:p>
        </p:txBody>
      </p:sp>
      <p:pic>
        <p:nvPicPr>
          <p:cNvPr id="2" name="Picture 1"/>
          <p:cNvPicPr>
            <a:picLocks noChangeAspect="1"/>
          </p:cNvPicPr>
          <p:nvPr/>
        </p:nvPicPr>
        <p:blipFill>
          <a:blip r:embed="rId3"/>
          <a:stretch>
            <a:fillRect/>
          </a:stretch>
        </p:blipFill>
        <p:spPr>
          <a:xfrm rot="5400000">
            <a:off x="7614520" y="-10096"/>
            <a:ext cx="1847774" cy="2341206"/>
          </a:xfrm>
          <a:prstGeom prst="rect">
            <a:avLst/>
          </a:prstGeom>
          <a:ln w="31750">
            <a:solidFill>
              <a:schemeClr val="bg2"/>
            </a:solidFill>
          </a:ln>
        </p:spPr>
      </p:pic>
    </p:spTree>
    <p:extLst>
      <p:ext uri="{BB962C8B-B14F-4D97-AF65-F5344CB8AC3E}">
        <p14:creationId xmlns:p14="http://schemas.microsoft.com/office/powerpoint/2010/main" val="2786632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6331872" y="2462463"/>
            <a:ext cx="4413071" cy="3473116"/>
          </a:xfrm>
        </p:spPr>
        <p:txBody>
          <a:bodyPr>
            <a:noAutofit/>
          </a:bodyPr>
          <a:lstStyle/>
          <a:p>
            <a:pPr>
              <a:spcBef>
                <a:spcPts val="0"/>
              </a:spcBef>
              <a:buClr>
                <a:srgbClr val="A50021"/>
              </a:buClr>
            </a:pPr>
            <a:r>
              <a:rPr lang="en-US" altLang="en-US" sz="1900" b="1" dirty="0" smtClean="0">
                <a:solidFill>
                  <a:srgbClr val="7C4B3B"/>
                </a:solidFill>
              </a:rPr>
              <a:t>Benefits</a:t>
            </a:r>
            <a:endParaRPr lang="en-US" altLang="en-US" sz="1900" b="1" dirty="0">
              <a:solidFill>
                <a:srgbClr val="7C4B3B"/>
              </a:solidFill>
            </a:endParaRPr>
          </a:p>
          <a:p>
            <a:pPr marL="285750" indent="-182880">
              <a:spcBef>
                <a:spcPts val="0"/>
              </a:spcBef>
              <a:spcAft>
                <a:spcPts val="400"/>
              </a:spcAft>
              <a:buClr>
                <a:srgbClr val="A50021"/>
              </a:buClr>
              <a:buFont typeface="Arial" panose="020B0604020202020204" pitchFamily="34" charset="0"/>
              <a:buChar char="•"/>
            </a:pPr>
            <a:endParaRPr lang="en-US" sz="400" dirty="0" smtClean="0"/>
          </a:p>
          <a:p>
            <a:pPr marL="285750" indent="-182880">
              <a:spcBef>
                <a:spcPts val="0"/>
              </a:spcBef>
              <a:spcAft>
                <a:spcPts val="600"/>
              </a:spcAft>
              <a:buClr>
                <a:srgbClr val="A50021"/>
              </a:buClr>
              <a:buSzPct val="125000"/>
              <a:buFont typeface="Arial" panose="020B0604020202020204" pitchFamily="34" charset="0"/>
              <a:buChar char="•"/>
            </a:pPr>
            <a:r>
              <a:rPr lang="en-US" sz="1400" dirty="0"/>
              <a:t>The hybridoma cell lines produce monoclonal antibodies that detect all four variants of </a:t>
            </a:r>
            <a:r>
              <a:rPr lang="en-US" sz="1400" dirty="0" smtClean="0"/>
              <a:t>Stx2</a:t>
            </a:r>
          </a:p>
          <a:p>
            <a:pPr marL="285750" indent="-182880">
              <a:spcBef>
                <a:spcPts val="0"/>
              </a:spcBef>
              <a:spcAft>
                <a:spcPts val="600"/>
              </a:spcAft>
              <a:buClr>
                <a:srgbClr val="A50021"/>
              </a:buClr>
              <a:buSzPct val="125000"/>
              <a:buFont typeface="Arial" panose="020B0604020202020204" pitchFamily="34" charset="0"/>
              <a:buChar char="•"/>
            </a:pPr>
            <a:r>
              <a:rPr lang="en-US" sz="1400" dirty="0" smtClean="0"/>
              <a:t>Immunoassays </a:t>
            </a:r>
            <a:r>
              <a:rPr lang="en-US" sz="1400" dirty="0"/>
              <a:t>are rapid, highly specific and </a:t>
            </a:r>
            <a:r>
              <a:rPr lang="en-US" sz="1400" dirty="0" smtClean="0"/>
              <a:t>sensitive</a:t>
            </a:r>
          </a:p>
          <a:p>
            <a:pPr marL="102870">
              <a:spcBef>
                <a:spcPts val="0"/>
              </a:spcBef>
              <a:spcAft>
                <a:spcPts val="600"/>
              </a:spcAft>
              <a:buClr>
                <a:srgbClr val="A50021"/>
              </a:buClr>
              <a:buSzPct val="125000"/>
            </a:pPr>
            <a:r>
              <a:rPr lang="en-US" altLang="en-US" sz="1900" b="1" dirty="0" smtClean="0">
                <a:solidFill>
                  <a:schemeClr val="accent2">
                    <a:lumMod val="75000"/>
                  </a:schemeClr>
                </a:solidFill>
              </a:rPr>
              <a:t>Applications</a:t>
            </a:r>
          </a:p>
          <a:p>
            <a:pPr>
              <a:spcBef>
                <a:spcPts val="0"/>
              </a:spcBef>
              <a:buClr>
                <a:srgbClr val="A50021"/>
              </a:buClr>
            </a:pPr>
            <a:endParaRPr lang="en-US" altLang="en-US" sz="400" b="1" dirty="0">
              <a:solidFill>
                <a:schemeClr val="accent2">
                  <a:lumMod val="75000"/>
                </a:schemeClr>
              </a:solidFill>
            </a:endParaRPr>
          </a:p>
          <a:p>
            <a:pPr marL="285750" indent="-182880">
              <a:spcBef>
                <a:spcPts val="0"/>
              </a:spcBef>
              <a:spcAft>
                <a:spcPts val="600"/>
              </a:spcAft>
              <a:buClr>
                <a:srgbClr val="A50021"/>
              </a:buClr>
              <a:buSzPct val="125000"/>
              <a:buFont typeface="Arial" panose="020B0604020202020204" pitchFamily="34" charset="0"/>
              <a:buChar char="•"/>
            </a:pPr>
            <a:r>
              <a:rPr lang="en-US" sz="1400" dirty="0"/>
              <a:t>Basis for developing a sensitive immunoassays for detecting variants for Shiga toxin </a:t>
            </a:r>
            <a:r>
              <a:rPr lang="en-US" sz="1400" dirty="0" smtClean="0"/>
              <a:t>2</a:t>
            </a:r>
          </a:p>
          <a:p>
            <a:pPr marL="285750" indent="-182880">
              <a:spcBef>
                <a:spcPts val="0"/>
              </a:spcBef>
              <a:spcAft>
                <a:spcPts val="600"/>
              </a:spcAft>
              <a:buClr>
                <a:srgbClr val="A50021"/>
              </a:buClr>
              <a:buSzPct val="125000"/>
              <a:buFont typeface="Arial" panose="020B0604020202020204" pitchFamily="34" charset="0"/>
              <a:buChar char="•"/>
            </a:pPr>
            <a:r>
              <a:rPr lang="en-US" sz="1400" dirty="0"/>
              <a:t>Immunoassys could be used for monitoring and source-tracking food supplies as well as monitoring contamination of clinical and environmental samples such as feces, soil, air, and water.</a:t>
            </a:r>
            <a:endParaRPr lang="en-US" sz="1300" dirty="0"/>
          </a:p>
        </p:txBody>
      </p:sp>
      <p:sp>
        <p:nvSpPr>
          <p:cNvPr id="4" name="Title 3"/>
          <p:cNvSpPr>
            <a:spLocks noGrp="1"/>
          </p:cNvSpPr>
          <p:nvPr>
            <p:ph type="ctrTitle"/>
          </p:nvPr>
        </p:nvSpPr>
        <p:spPr>
          <a:xfrm>
            <a:off x="527975" y="171219"/>
            <a:ext cx="4417807" cy="1702160"/>
          </a:xfrm>
        </p:spPr>
        <p:txBody>
          <a:bodyPr>
            <a:normAutofit/>
          </a:bodyPr>
          <a:lstStyle/>
          <a:p>
            <a:pPr algn="ctr"/>
            <a:r>
              <a:rPr lang="en-US" sz="2800" b="1" dirty="0" smtClean="0">
                <a:solidFill>
                  <a:srgbClr val="7C4B3B"/>
                </a:solidFill>
              </a:rPr>
              <a:t>High Affinity Monoclonal Antibodies for Detection of Shiga Toxin 2 (STX2)</a:t>
            </a:r>
            <a:endParaRPr lang="en-US" sz="2800" b="1" dirty="0">
              <a:solidFill>
                <a:srgbClr val="7C4B3B"/>
              </a:solidFill>
            </a:endParaRPr>
          </a:p>
        </p:txBody>
      </p:sp>
      <p:sp>
        <p:nvSpPr>
          <p:cNvPr id="7" name="Subtitle 4"/>
          <p:cNvSpPr txBox="1">
            <a:spLocks/>
          </p:cNvSpPr>
          <p:nvPr/>
        </p:nvSpPr>
        <p:spPr>
          <a:xfrm>
            <a:off x="733237" y="2462463"/>
            <a:ext cx="4413071" cy="3670923"/>
          </a:xfrm>
          <a:prstGeom prst="rect">
            <a:avLst/>
          </a:prstGeom>
        </p:spPr>
        <p:txBody>
          <a:bodyPr vert="horz" lIns="91440" tIns="45720" rIns="91440" bIns="45720" rtlCol="0">
            <a:normAutofit/>
          </a:bodyPr>
          <a:lstStyle>
            <a:lvl1pPr marL="0" indent="0" algn="l" defTabSz="914400" rtl="0" eaLnBrk="1" latinLnBrk="0" hangingPunct="1">
              <a:spcBef>
                <a:spcPct val="20000"/>
              </a:spcBef>
              <a:buClr>
                <a:schemeClr val="accent1"/>
              </a:buClr>
              <a:buSzPct val="76000"/>
              <a:buFont typeface="Wingdings 2" pitchFamily="18" charset="2"/>
              <a:buNone/>
              <a:defRPr sz="1800" kern="1200">
                <a:solidFill>
                  <a:srgbClr val="424242"/>
                </a:solidFill>
                <a:latin typeface="+mn-lt"/>
                <a:ea typeface="+mn-ea"/>
                <a:cs typeface="+mn-cs"/>
              </a:defRPr>
            </a:lvl1pPr>
            <a:lvl2pPr marL="457200" indent="0" algn="ctr" defTabSz="914400" rtl="0" eaLnBrk="1" latinLnBrk="0" hangingPunct="1">
              <a:spcBef>
                <a:spcPct val="20000"/>
              </a:spcBef>
              <a:buClr>
                <a:schemeClr val="accent1"/>
              </a:buClr>
              <a:buSzPct val="76000"/>
              <a:buFont typeface="Wingdings 2" pitchFamily="18" charset="2"/>
              <a:buNone/>
              <a:defRPr sz="22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76000"/>
              <a:buFont typeface="Wingdings 2" pitchFamily="18" charset="2"/>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SzPct val="76000"/>
              <a:buFont typeface="Wingdings 2" pitchFamily="18" charset="2"/>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76000"/>
              <a:buFont typeface="Wingdings 2" pitchFamily="18" charset="2"/>
              <a:buNone/>
              <a:defRPr sz="16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9pPr>
          </a:lstStyle>
          <a:p>
            <a:r>
              <a:rPr lang="en-US" sz="1600" dirty="0">
                <a:solidFill>
                  <a:schemeClr val="tx1"/>
                </a:solidFill>
              </a:rPr>
              <a:t>High affinity monoclonal antibodies against Shiga toxin strain Stx2 and hybridomas that produce such antibodies are described. The antibodies may be used in a kit for detecting Stx2 and variants thereof in a sample.</a:t>
            </a:r>
          </a:p>
          <a:p>
            <a:r>
              <a:rPr lang="en-US" sz="1400" i="1" dirty="0">
                <a:solidFill>
                  <a:srgbClr val="3C2A18"/>
                </a:solidFill>
              </a:rPr>
              <a:t>(Life Sciences, Medical-Health)</a:t>
            </a:r>
          </a:p>
          <a:p>
            <a:endParaRPr lang="en-US" i="1" dirty="0" smtClean="0">
              <a:solidFill>
                <a:srgbClr val="3C2A18"/>
              </a:solidFill>
            </a:endParaRPr>
          </a:p>
          <a:p>
            <a:r>
              <a:rPr lang="en-US" i="1" dirty="0" smtClean="0">
                <a:solidFill>
                  <a:srgbClr val="3C2A18"/>
                </a:solidFill>
              </a:rPr>
              <a:t>Docket </a:t>
            </a:r>
            <a:r>
              <a:rPr lang="en-US" i="1" dirty="0">
                <a:solidFill>
                  <a:srgbClr val="3C2A18"/>
                </a:solidFill>
              </a:rPr>
              <a:t>No: </a:t>
            </a:r>
            <a:r>
              <a:rPr lang="en-US" i="1" dirty="0" smtClean="0">
                <a:solidFill>
                  <a:srgbClr val="3C2A18"/>
                </a:solidFill>
              </a:rPr>
              <a:t>186.11 &amp; 79.14</a:t>
            </a:r>
            <a:endParaRPr lang="en-US" i="1" dirty="0">
              <a:solidFill>
                <a:srgbClr val="3C2A18"/>
              </a:solidFill>
            </a:endParaRPr>
          </a:p>
          <a:p>
            <a:r>
              <a:rPr lang="en-US" i="1" dirty="0" smtClean="0">
                <a:solidFill>
                  <a:srgbClr val="3C2A18"/>
                </a:solidFill>
              </a:rPr>
              <a:t>Contact: </a:t>
            </a:r>
            <a:r>
              <a:rPr lang="en-US" sz="1600" i="1" dirty="0" smtClean="0">
                <a:solidFill>
                  <a:srgbClr val="3C2A18"/>
                </a:solidFill>
                <a:hlinkClick r:id="rId2"/>
              </a:rPr>
              <a:t>David.Nicholson@ars.usda.gov</a:t>
            </a:r>
            <a:endParaRPr lang="en-US" sz="1600" i="1" dirty="0" smtClean="0">
              <a:solidFill>
                <a:srgbClr val="3C2A18"/>
              </a:solidFill>
            </a:endParaRPr>
          </a:p>
          <a:p>
            <a:endParaRPr lang="en-US" i="1" dirty="0">
              <a:solidFill>
                <a:srgbClr val="3C2A18"/>
              </a:solidFill>
            </a:endParaRPr>
          </a:p>
          <a:p>
            <a:pPr marL="285750" indent="-285750">
              <a:spcBef>
                <a:spcPts val="0"/>
              </a:spcBef>
              <a:spcAft>
                <a:spcPts val="600"/>
              </a:spcAft>
              <a:buClr>
                <a:srgbClr val="A50021"/>
              </a:buClr>
              <a:buFont typeface="Arial" panose="020B0604020202020204" pitchFamily="34" charset="0"/>
              <a:buChar char="•"/>
            </a:pPr>
            <a:endParaRPr lang="en-US" dirty="0" smtClean="0"/>
          </a:p>
          <a:p>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85006" y="171219"/>
            <a:ext cx="2906801" cy="1930297"/>
          </a:xfrm>
          <a:prstGeom prst="rect">
            <a:avLst/>
          </a:prstGeom>
          <a:ln w="31750">
            <a:solidFill>
              <a:schemeClr val="bg2"/>
            </a:solidFill>
          </a:ln>
        </p:spPr>
      </p:pic>
    </p:spTree>
    <p:extLst>
      <p:ext uri="{BB962C8B-B14F-4D97-AF65-F5344CB8AC3E}">
        <p14:creationId xmlns:p14="http://schemas.microsoft.com/office/powerpoint/2010/main" val="1603832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6331872" y="2462463"/>
            <a:ext cx="4413071" cy="3625516"/>
          </a:xfrm>
        </p:spPr>
        <p:txBody>
          <a:bodyPr>
            <a:noAutofit/>
          </a:bodyPr>
          <a:lstStyle/>
          <a:p>
            <a:pPr>
              <a:spcBef>
                <a:spcPts val="0"/>
              </a:spcBef>
              <a:buClr>
                <a:srgbClr val="A50021"/>
              </a:buClr>
            </a:pPr>
            <a:r>
              <a:rPr lang="en-US" altLang="en-US" sz="1900" b="1" dirty="0" smtClean="0">
                <a:solidFill>
                  <a:srgbClr val="7C4B3B"/>
                </a:solidFill>
              </a:rPr>
              <a:t>Benefits</a:t>
            </a:r>
            <a:endParaRPr lang="en-US" altLang="en-US" sz="1900" b="1" dirty="0">
              <a:solidFill>
                <a:srgbClr val="7C4B3B"/>
              </a:solidFill>
            </a:endParaRPr>
          </a:p>
          <a:p>
            <a:pPr>
              <a:spcBef>
                <a:spcPts val="0"/>
              </a:spcBef>
              <a:buClr>
                <a:srgbClr val="A50021"/>
              </a:buClr>
            </a:pPr>
            <a:endParaRPr lang="en-US" sz="1100" dirty="0" smtClean="0"/>
          </a:p>
          <a:p>
            <a:pPr marL="285750" indent="-182880">
              <a:spcBef>
                <a:spcPts val="0"/>
              </a:spcBef>
              <a:spcAft>
                <a:spcPts val="600"/>
              </a:spcAft>
              <a:buClr>
                <a:srgbClr val="A50021"/>
              </a:buClr>
              <a:buSzPct val="125000"/>
              <a:buFont typeface="Arial" panose="020B0604020202020204" pitchFamily="34" charset="0"/>
              <a:buChar char="•"/>
            </a:pPr>
            <a:r>
              <a:rPr lang="en-US" sz="1100" dirty="0"/>
              <a:t>Liamocins are chemically different than conventional antibiotics, and cross-resistance should be </a:t>
            </a:r>
            <a:r>
              <a:rPr lang="en-US" sz="1100" dirty="0" smtClean="0"/>
              <a:t>minimal</a:t>
            </a:r>
          </a:p>
          <a:p>
            <a:pPr marL="285750" indent="-182880">
              <a:spcBef>
                <a:spcPts val="0"/>
              </a:spcBef>
              <a:spcAft>
                <a:spcPts val="600"/>
              </a:spcAft>
              <a:buClr>
                <a:srgbClr val="A50021"/>
              </a:buClr>
              <a:buSzPct val="125000"/>
              <a:buFont typeface="Arial" panose="020B0604020202020204" pitchFamily="34" charset="0"/>
              <a:buChar char="•"/>
            </a:pPr>
            <a:r>
              <a:rPr lang="en-US" sz="1100" dirty="0"/>
              <a:t>May be effective for Streptococcus infections that do not respond to conventional antibiotic </a:t>
            </a:r>
            <a:r>
              <a:rPr lang="en-US" sz="1100" dirty="0" smtClean="0"/>
              <a:t>therapy</a:t>
            </a:r>
          </a:p>
          <a:p>
            <a:pPr marL="285750" indent="-182880">
              <a:spcBef>
                <a:spcPts val="0"/>
              </a:spcBef>
              <a:spcAft>
                <a:spcPts val="600"/>
              </a:spcAft>
              <a:buClr>
                <a:srgbClr val="A50021"/>
              </a:buClr>
              <a:buSzPct val="125000"/>
              <a:buFont typeface="Arial" panose="020B0604020202020204" pitchFamily="34" charset="0"/>
              <a:buChar char="•"/>
            </a:pPr>
            <a:r>
              <a:rPr lang="en-US" sz="1100" dirty="0"/>
              <a:t>The liamocins are produced from low-cost agricultural biomass substrates, particularly pretreated wheat </a:t>
            </a:r>
            <a:r>
              <a:rPr lang="en-US" sz="1100" dirty="0" smtClean="0"/>
              <a:t>straw</a:t>
            </a:r>
          </a:p>
          <a:p>
            <a:pPr marL="102870">
              <a:spcBef>
                <a:spcPts val="0"/>
              </a:spcBef>
              <a:spcAft>
                <a:spcPts val="600"/>
              </a:spcAft>
              <a:buClr>
                <a:srgbClr val="A50021"/>
              </a:buClr>
              <a:buSzPct val="125000"/>
            </a:pPr>
            <a:r>
              <a:rPr lang="en-US" altLang="en-US" sz="1900" b="1" dirty="0" smtClean="0">
                <a:solidFill>
                  <a:schemeClr val="accent2">
                    <a:lumMod val="75000"/>
                  </a:schemeClr>
                </a:solidFill>
              </a:rPr>
              <a:t>Applications</a:t>
            </a:r>
          </a:p>
          <a:p>
            <a:pPr>
              <a:spcBef>
                <a:spcPts val="0"/>
              </a:spcBef>
              <a:buClr>
                <a:srgbClr val="A50021"/>
              </a:buClr>
            </a:pPr>
            <a:endParaRPr lang="en-US" altLang="en-US" sz="400" b="1" dirty="0">
              <a:solidFill>
                <a:schemeClr val="accent2">
                  <a:lumMod val="75000"/>
                </a:schemeClr>
              </a:solidFill>
            </a:endParaRPr>
          </a:p>
          <a:p>
            <a:pPr marL="285750" indent="-182880">
              <a:spcBef>
                <a:spcPts val="0"/>
              </a:spcBef>
              <a:spcAft>
                <a:spcPts val="600"/>
              </a:spcAft>
              <a:buClr>
                <a:srgbClr val="A50021"/>
              </a:buClr>
              <a:buSzPct val="125000"/>
              <a:buFont typeface="Arial" panose="020B0604020202020204" pitchFamily="34" charset="0"/>
              <a:buChar char="•"/>
            </a:pPr>
            <a:r>
              <a:rPr lang="en-US" sz="1100" dirty="0"/>
              <a:t>Dairy cattle dips for prevention of mastitis caused by Streptococcus sp</a:t>
            </a:r>
            <a:r>
              <a:rPr lang="en-US" sz="1100" dirty="0" smtClean="0"/>
              <a:t>.</a:t>
            </a:r>
          </a:p>
          <a:p>
            <a:pPr marL="285750" indent="-182880">
              <a:spcBef>
                <a:spcPts val="0"/>
              </a:spcBef>
              <a:spcAft>
                <a:spcPts val="600"/>
              </a:spcAft>
              <a:buClr>
                <a:srgbClr val="A50021"/>
              </a:buClr>
              <a:buSzPct val="125000"/>
              <a:buFont typeface="Arial" panose="020B0604020202020204" pitchFamily="34" charset="0"/>
              <a:buChar char="•"/>
            </a:pPr>
            <a:r>
              <a:rPr lang="en-US" sz="1100" dirty="0" smtClean="0"/>
              <a:t>Topical </a:t>
            </a:r>
            <a:r>
              <a:rPr lang="en-US" sz="1100" dirty="0"/>
              <a:t>antibacterial </a:t>
            </a:r>
            <a:r>
              <a:rPr lang="en-US" sz="1100" dirty="0" smtClean="0"/>
              <a:t>treatments</a:t>
            </a:r>
          </a:p>
          <a:p>
            <a:pPr marL="285750" indent="-182880">
              <a:spcBef>
                <a:spcPts val="0"/>
              </a:spcBef>
              <a:spcAft>
                <a:spcPts val="600"/>
              </a:spcAft>
              <a:buClr>
                <a:srgbClr val="A50021"/>
              </a:buClr>
              <a:buSzPct val="125000"/>
              <a:buFont typeface="Arial" panose="020B0604020202020204" pitchFamily="34" charset="0"/>
              <a:buChar char="•"/>
            </a:pPr>
            <a:r>
              <a:rPr lang="en-US" sz="1100" dirty="0"/>
              <a:t>In more refined forms, the pharmacologically active component(s) of the liamocins have potential to be incorporated into injectable or oral medicines</a:t>
            </a:r>
            <a:endParaRPr lang="en-US" sz="1100" dirty="0" smtClean="0"/>
          </a:p>
        </p:txBody>
      </p:sp>
      <p:sp>
        <p:nvSpPr>
          <p:cNvPr id="4" name="Title 3"/>
          <p:cNvSpPr>
            <a:spLocks noGrp="1"/>
          </p:cNvSpPr>
          <p:nvPr>
            <p:ph type="ctrTitle"/>
          </p:nvPr>
        </p:nvSpPr>
        <p:spPr>
          <a:xfrm>
            <a:off x="584122" y="268688"/>
            <a:ext cx="4417807" cy="1702160"/>
          </a:xfrm>
        </p:spPr>
        <p:txBody>
          <a:bodyPr>
            <a:noAutofit/>
          </a:bodyPr>
          <a:lstStyle/>
          <a:p>
            <a:pPr algn="ctr"/>
            <a:r>
              <a:rPr lang="en-US" sz="3400" b="1" dirty="0" smtClean="0">
                <a:solidFill>
                  <a:srgbClr val="7C4B3B"/>
                </a:solidFill>
              </a:rPr>
              <a:t>Novel Oil Having Antibacterial Activity</a:t>
            </a:r>
            <a:endParaRPr lang="en-US" sz="3400" b="1" dirty="0">
              <a:solidFill>
                <a:srgbClr val="7C4B3B"/>
              </a:solidFill>
            </a:endParaRPr>
          </a:p>
        </p:txBody>
      </p:sp>
      <p:sp>
        <p:nvSpPr>
          <p:cNvPr id="7" name="Subtitle 4"/>
          <p:cNvSpPr txBox="1">
            <a:spLocks/>
          </p:cNvSpPr>
          <p:nvPr/>
        </p:nvSpPr>
        <p:spPr>
          <a:xfrm>
            <a:off x="805426" y="2173706"/>
            <a:ext cx="4413071" cy="4050631"/>
          </a:xfrm>
          <a:prstGeom prst="rect">
            <a:avLst/>
          </a:prstGeom>
        </p:spPr>
        <p:txBody>
          <a:bodyPr vert="horz" lIns="91440" tIns="45720" rIns="91440" bIns="45720" rtlCol="0">
            <a:normAutofit/>
          </a:bodyPr>
          <a:lstStyle>
            <a:lvl1pPr marL="0" indent="0" algn="l" defTabSz="914400" rtl="0" eaLnBrk="1" latinLnBrk="0" hangingPunct="1">
              <a:spcBef>
                <a:spcPct val="20000"/>
              </a:spcBef>
              <a:buClr>
                <a:schemeClr val="accent1"/>
              </a:buClr>
              <a:buSzPct val="76000"/>
              <a:buFont typeface="Wingdings 2" pitchFamily="18" charset="2"/>
              <a:buNone/>
              <a:defRPr sz="1800" kern="1200">
                <a:solidFill>
                  <a:srgbClr val="424242"/>
                </a:solidFill>
                <a:latin typeface="+mn-lt"/>
                <a:ea typeface="+mn-ea"/>
                <a:cs typeface="+mn-cs"/>
              </a:defRPr>
            </a:lvl1pPr>
            <a:lvl2pPr marL="457200" indent="0" algn="ctr" defTabSz="914400" rtl="0" eaLnBrk="1" latinLnBrk="0" hangingPunct="1">
              <a:spcBef>
                <a:spcPct val="20000"/>
              </a:spcBef>
              <a:buClr>
                <a:schemeClr val="accent1"/>
              </a:buClr>
              <a:buSzPct val="76000"/>
              <a:buFont typeface="Wingdings 2" pitchFamily="18" charset="2"/>
              <a:buNone/>
              <a:defRPr sz="22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76000"/>
              <a:buFont typeface="Wingdings 2" pitchFamily="18" charset="2"/>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SzPct val="76000"/>
              <a:buFont typeface="Wingdings 2" pitchFamily="18" charset="2"/>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76000"/>
              <a:buFont typeface="Wingdings 2" pitchFamily="18" charset="2"/>
              <a:buNone/>
              <a:defRPr sz="16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9pPr>
          </a:lstStyle>
          <a:p>
            <a:r>
              <a:rPr lang="en-US" sz="1600" dirty="0">
                <a:solidFill>
                  <a:schemeClr val="tx1"/>
                </a:solidFill>
              </a:rPr>
              <a:t>Liamocins produced by certain strains of the fungus </a:t>
            </a:r>
            <a:r>
              <a:rPr lang="en-US" sz="1600" i="1" dirty="0">
                <a:solidFill>
                  <a:schemeClr val="tx1"/>
                </a:solidFill>
              </a:rPr>
              <a:t>Aureobasidium pullulan</a:t>
            </a:r>
            <a:r>
              <a:rPr lang="en-US" sz="1600" dirty="0">
                <a:solidFill>
                  <a:schemeClr val="tx1"/>
                </a:solidFill>
              </a:rPr>
              <a:t> have anti-bacterial activity with specificity for </a:t>
            </a:r>
            <a:r>
              <a:rPr lang="en-US" sz="1600" i="1" dirty="0">
                <a:solidFill>
                  <a:schemeClr val="tx1"/>
                </a:solidFill>
              </a:rPr>
              <a:t>Streptococcus spp., Enterococcus spp., </a:t>
            </a:r>
            <a:r>
              <a:rPr lang="en-US" sz="1600" dirty="0">
                <a:solidFill>
                  <a:schemeClr val="tx1"/>
                </a:solidFill>
              </a:rPr>
              <a:t>and </a:t>
            </a:r>
            <a:r>
              <a:rPr lang="en-US" sz="1600" i="1" dirty="0">
                <a:solidFill>
                  <a:schemeClr val="tx1"/>
                </a:solidFill>
              </a:rPr>
              <a:t>Bacillus spp</a:t>
            </a:r>
            <a:r>
              <a:rPr lang="en-US" sz="1600" dirty="0">
                <a:solidFill>
                  <a:schemeClr val="tx1"/>
                </a:solidFill>
              </a:rPr>
              <a:t>.  The invention includes methods of using the liamocins and compositions containing modified liamocins to kill bacteria</a:t>
            </a:r>
            <a:r>
              <a:rPr lang="en-US" sz="1600" dirty="0" smtClean="0">
                <a:solidFill>
                  <a:schemeClr val="tx1"/>
                </a:solidFill>
              </a:rPr>
              <a:t>. </a:t>
            </a:r>
            <a:r>
              <a:rPr lang="en-US" sz="1600" dirty="0">
                <a:solidFill>
                  <a:schemeClr val="tx1"/>
                </a:solidFill>
              </a:rPr>
              <a:t>This invention also relates to methods to produce modified liamocins with specific head groups.  </a:t>
            </a:r>
          </a:p>
          <a:p>
            <a:r>
              <a:rPr lang="en-US" sz="1400" i="1" dirty="0">
                <a:solidFill>
                  <a:srgbClr val="3C2A18"/>
                </a:solidFill>
              </a:rPr>
              <a:t>(Life Sciences)</a:t>
            </a:r>
          </a:p>
          <a:p>
            <a:r>
              <a:rPr lang="en-US" sz="1600" dirty="0"/>
              <a:t/>
            </a:r>
            <a:br>
              <a:rPr lang="en-US" sz="1600" dirty="0"/>
            </a:br>
            <a:r>
              <a:rPr lang="en-US" i="1" dirty="0" smtClean="0">
                <a:solidFill>
                  <a:srgbClr val="3C2A18"/>
                </a:solidFill>
              </a:rPr>
              <a:t>Docket </a:t>
            </a:r>
            <a:r>
              <a:rPr lang="en-US" i="1" dirty="0">
                <a:solidFill>
                  <a:srgbClr val="3C2A18"/>
                </a:solidFill>
              </a:rPr>
              <a:t>No: </a:t>
            </a:r>
            <a:r>
              <a:rPr lang="en-US" i="1" dirty="0" smtClean="0">
                <a:solidFill>
                  <a:srgbClr val="3C2A18"/>
                </a:solidFill>
              </a:rPr>
              <a:t>107.13</a:t>
            </a:r>
            <a:endParaRPr lang="en-US" i="1" dirty="0">
              <a:solidFill>
                <a:srgbClr val="3C2A18"/>
              </a:solidFill>
            </a:endParaRPr>
          </a:p>
          <a:p>
            <a:r>
              <a:rPr lang="en-US" i="1" dirty="0" smtClean="0">
                <a:solidFill>
                  <a:srgbClr val="3C2A18"/>
                </a:solidFill>
              </a:rPr>
              <a:t>Contact: </a:t>
            </a:r>
            <a:r>
              <a:rPr lang="en-US" sz="1600" i="1" dirty="0" smtClean="0">
                <a:solidFill>
                  <a:srgbClr val="3C2A18"/>
                </a:solidFill>
                <a:hlinkClick r:id="rId2"/>
              </a:rPr>
              <a:t>Renee.Wagner@ars.usda.gov</a:t>
            </a:r>
            <a:endParaRPr lang="en-US" sz="1600" i="1" dirty="0">
              <a:solidFill>
                <a:srgbClr val="3C2A18"/>
              </a:solidFill>
            </a:endParaRPr>
          </a:p>
          <a:p>
            <a:endParaRPr lang="en-US" sz="1600" i="1" dirty="0" smtClean="0">
              <a:solidFill>
                <a:srgbClr val="3C2A18"/>
              </a:solidFill>
            </a:endParaRPr>
          </a:p>
          <a:p>
            <a:endParaRPr lang="en-US" i="1" dirty="0">
              <a:solidFill>
                <a:srgbClr val="3C2A18"/>
              </a:solidFill>
            </a:endParaRPr>
          </a:p>
          <a:p>
            <a:pPr marL="285750" indent="-285750">
              <a:spcBef>
                <a:spcPts val="0"/>
              </a:spcBef>
              <a:spcAft>
                <a:spcPts val="600"/>
              </a:spcAft>
              <a:buClr>
                <a:srgbClr val="A50021"/>
              </a:buClr>
              <a:buFont typeface="Arial" panose="020B0604020202020204" pitchFamily="34" charset="0"/>
              <a:buChar char="•"/>
            </a:pPr>
            <a:endParaRPr lang="en-US" dirty="0" smtClean="0"/>
          </a:p>
          <a:p>
            <a:endParaRPr lang="en-US" dirty="0"/>
          </a:p>
        </p:txBody>
      </p:sp>
      <p:pic>
        <p:nvPicPr>
          <p:cNvPr id="2" name="Picture 1"/>
          <p:cNvPicPr>
            <a:picLocks noChangeAspect="1"/>
          </p:cNvPicPr>
          <p:nvPr/>
        </p:nvPicPr>
        <p:blipFill>
          <a:blip r:embed="rId3"/>
          <a:stretch>
            <a:fillRect/>
          </a:stretch>
        </p:blipFill>
        <p:spPr>
          <a:xfrm>
            <a:off x="7349584" y="202855"/>
            <a:ext cx="2377646" cy="1767993"/>
          </a:xfrm>
          <a:prstGeom prst="rect">
            <a:avLst/>
          </a:prstGeom>
          <a:ln w="31750">
            <a:solidFill>
              <a:schemeClr val="bg2"/>
            </a:solidFill>
          </a:ln>
        </p:spPr>
      </p:pic>
    </p:spTree>
    <p:extLst>
      <p:ext uri="{BB962C8B-B14F-4D97-AF65-F5344CB8AC3E}">
        <p14:creationId xmlns:p14="http://schemas.microsoft.com/office/powerpoint/2010/main" val="1674094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6331872" y="2462463"/>
            <a:ext cx="4413071" cy="3625516"/>
          </a:xfrm>
        </p:spPr>
        <p:txBody>
          <a:bodyPr>
            <a:noAutofit/>
          </a:bodyPr>
          <a:lstStyle/>
          <a:p>
            <a:pPr>
              <a:spcBef>
                <a:spcPts val="0"/>
              </a:spcBef>
              <a:buClr>
                <a:srgbClr val="A50021"/>
              </a:buClr>
            </a:pPr>
            <a:r>
              <a:rPr lang="en-US" altLang="en-US" sz="1900" b="1" dirty="0" smtClean="0">
                <a:solidFill>
                  <a:srgbClr val="7C4B3B"/>
                </a:solidFill>
              </a:rPr>
              <a:t>Benefits</a:t>
            </a:r>
            <a:endParaRPr lang="en-US" altLang="en-US" sz="1900" b="1" dirty="0">
              <a:solidFill>
                <a:srgbClr val="7C4B3B"/>
              </a:solidFill>
            </a:endParaRPr>
          </a:p>
          <a:p>
            <a:pPr>
              <a:spcBef>
                <a:spcPts val="0"/>
              </a:spcBef>
              <a:buClr>
                <a:srgbClr val="A50021"/>
              </a:buClr>
            </a:pPr>
            <a:endParaRPr lang="en-US" sz="1100" dirty="0" smtClean="0"/>
          </a:p>
          <a:p>
            <a:pPr marL="285750" indent="-182880">
              <a:spcBef>
                <a:spcPts val="0"/>
              </a:spcBef>
              <a:spcAft>
                <a:spcPts val="600"/>
              </a:spcAft>
              <a:buClr>
                <a:srgbClr val="A50021"/>
              </a:buClr>
              <a:buSzPct val="125000"/>
              <a:buFont typeface="Arial" panose="020B0604020202020204" pitchFamily="34" charset="0"/>
              <a:buChar char="•"/>
            </a:pPr>
            <a:r>
              <a:rPr lang="en-US" sz="1200" dirty="0"/>
              <a:t>The modified </a:t>
            </a:r>
            <a:r>
              <a:rPr lang="en-US" sz="1200" i="1" dirty="0"/>
              <a:t>A. pullulans </a:t>
            </a:r>
            <a:r>
              <a:rPr lang="en-US" sz="1200" dirty="0"/>
              <a:t>produce near 100% arabitol-containing liamocins on an inexpensive carbon sources such as </a:t>
            </a:r>
            <a:r>
              <a:rPr lang="en-US" sz="1200" dirty="0" smtClean="0"/>
              <a:t>glucose</a:t>
            </a:r>
          </a:p>
          <a:p>
            <a:pPr marL="285750" indent="-182880">
              <a:spcBef>
                <a:spcPts val="0"/>
              </a:spcBef>
              <a:spcAft>
                <a:spcPts val="600"/>
              </a:spcAft>
              <a:buClr>
                <a:srgbClr val="A50021"/>
              </a:buClr>
              <a:buSzPct val="125000"/>
              <a:buFont typeface="Arial" panose="020B0604020202020204" pitchFamily="34" charset="0"/>
              <a:buChar char="•"/>
            </a:pPr>
            <a:r>
              <a:rPr lang="en-US" sz="1200" dirty="0"/>
              <a:t>The liamocins and other bio-products produced are melanin-free </a:t>
            </a:r>
            <a:endParaRPr lang="en-US" sz="1200" dirty="0" smtClean="0"/>
          </a:p>
          <a:p>
            <a:pPr marL="102870">
              <a:spcBef>
                <a:spcPts val="0"/>
              </a:spcBef>
              <a:spcAft>
                <a:spcPts val="600"/>
              </a:spcAft>
              <a:buClr>
                <a:srgbClr val="A50021"/>
              </a:buClr>
              <a:buSzPct val="125000"/>
            </a:pPr>
            <a:r>
              <a:rPr lang="en-US" altLang="en-US" sz="1900" b="1" dirty="0" smtClean="0">
                <a:solidFill>
                  <a:schemeClr val="accent2">
                    <a:lumMod val="75000"/>
                  </a:schemeClr>
                </a:solidFill>
              </a:rPr>
              <a:t>Applications</a:t>
            </a:r>
          </a:p>
          <a:p>
            <a:pPr>
              <a:spcBef>
                <a:spcPts val="0"/>
              </a:spcBef>
              <a:buClr>
                <a:srgbClr val="A50021"/>
              </a:buClr>
            </a:pPr>
            <a:endParaRPr lang="en-US" altLang="en-US" sz="400" b="1" dirty="0">
              <a:solidFill>
                <a:schemeClr val="accent2">
                  <a:lumMod val="75000"/>
                </a:schemeClr>
              </a:solidFill>
            </a:endParaRPr>
          </a:p>
          <a:p>
            <a:pPr marL="285750" indent="-182880">
              <a:spcBef>
                <a:spcPts val="0"/>
              </a:spcBef>
              <a:spcAft>
                <a:spcPts val="600"/>
              </a:spcAft>
              <a:buClr>
                <a:srgbClr val="A50021"/>
              </a:buClr>
              <a:buSzPct val="125000"/>
              <a:buFont typeface="Arial" panose="020B0604020202020204" pitchFamily="34" charset="0"/>
              <a:buChar char="•"/>
            </a:pPr>
            <a:r>
              <a:rPr lang="en-US" sz="1200" dirty="0"/>
              <a:t>Antibacterial activities of liamocins against certain Gram positive organisms may have potential applications as a veterinary </a:t>
            </a:r>
            <a:r>
              <a:rPr lang="en-US" sz="1200" dirty="0" smtClean="0"/>
              <a:t>treatment</a:t>
            </a:r>
          </a:p>
          <a:p>
            <a:pPr marL="285750" indent="-182880">
              <a:spcBef>
                <a:spcPts val="0"/>
              </a:spcBef>
              <a:spcAft>
                <a:spcPts val="600"/>
              </a:spcAft>
              <a:buClr>
                <a:srgbClr val="A50021"/>
              </a:buClr>
              <a:buSzPct val="125000"/>
              <a:buFont typeface="Arial" panose="020B0604020202020204" pitchFamily="34" charset="0"/>
              <a:buChar char="•"/>
            </a:pPr>
            <a:r>
              <a:rPr lang="en-US" sz="1200" dirty="0"/>
              <a:t>Potential chemical feedstock for the synthesis of a variety of products such as biosurfactants and </a:t>
            </a:r>
            <a:r>
              <a:rPr lang="en-US" sz="1200" dirty="0" smtClean="0"/>
              <a:t>polymers</a:t>
            </a:r>
          </a:p>
          <a:p>
            <a:pPr marL="285750" indent="-182880">
              <a:spcBef>
                <a:spcPts val="0"/>
              </a:spcBef>
              <a:spcAft>
                <a:spcPts val="600"/>
              </a:spcAft>
              <a:buClr>
                <a:srgbClr val="A50021"/>
              </a:buClr>
              <a:buSzPct val="125000"/>
              <a:buFont typeface="Arial" panose="020B0604020202020204" pitchFamily="34" charset="0"/>
              <a:buChar char="•"/>
            </a:pPr>
            <a:r>
              <a:rPr lang="en-US" sz="1200" dirty="0"/>
              <a:t>Antifouling agent, phytopathogen control agent</a:t>
            </a:r>
            <a:endParaRPr lang="en-US" sz="1200" dirty="0" smtClean="0"/>
          </a:p>
        </p:txBody>
      </p:sp>
      <p:sp>
        <p:nvSpPr>
          <p:cNvPr id="4" name="Title 3"/>
          <p:cNvSpPr>
            <a:spLocks noGrp="1"/>
          </p:cNvSpPr>
          <p:nvPr>
            <p:ph type="ctrTitle"/>
          </p:nvPr>
        </p:nvSpPr>
        <p:spPr>
          <a:xfrm>
            <a:off x="454906" y="575819"/>
            <a:ext cx="4680973" cy="1702160"/>
          </a:xfrm>
        </p:spPr>
        <p:txBody>
          <a:bodyPr>
            <a:noAutofit/>
          </a:bodyPr>
          <a:lstStyle/>
          <a:p>
            <a:pPr algn="ctr"/>
            <a:r>
              <a:rPr lang="en-US" sz="3000" b="1" dirty="0" smtClean="0">
                <a:solidFill>
                  <a:srgbClr val="7C4B3B"/>
                </a:solidFill>
              </a:rPr>
              <a:t>Methods and Strains for Producing </a:t>
            </a:r>
            <a:r>
              <a:rPr lang="en-US" sz="3000" b="1" dirty="0" err="1" smtClean="0">
                <a:solidFill>
                  <a:srgbClr val="7C4B3B"/>
                </a:solidFill>
              </a:rPr>
              <a:t>Bioproducts</a:t>
            </a:r>
            <a:r>
              <a:rPr lang="en-US" sz="3000" b="1" dirty="0" smtClean="0">
                <a:solidFill>
                  <a:srgbClr val="7C4B3B"/>
                </a:solidFill>
              </a:rPr>
              <a:t> in </a:t>
            </a:r>
            <a:r>
              <a:rPr lang="en-US" sz="3000" b="1" i="1" dirty="0" smtClean="0">
                <a:solidFill>
                  <a:srgbClr val="7C4B3B"/>
                </a:solidFill>
              </a:rPr>
              <a:t>Aureobasidium Pullulans</a:t>
            </a:r>
            <a:endParaRPr lang="en-US" sz="3000" b="1" i="1" dirty="0">
              <a:solidFill>
                <a:srgbClr val="7C4B3B"/>
              </a:solidFill>
            </a:endParaRPr>
          </a:p>
        </p:txBody>
      </p:sp>
      <p:sp>
        <p:nvSpPr>
          <p:cNvPr id="7" name="Subtitle 4"/>
          <p:cNvSpPr txBox="1">
            <a:spLocks/>
          </p:cNvSpPr>
          <p:nvPr/>
        </p:nvSpPr>
        <p:spPr>
          <a:xfrm>
            <a:off x="653026" y="2622885"/>
            <a:ext cx="4413071" cy="4050631"/>
          </a:xfrm>
          <a:prstGeom prst="rect">
            <a:avLst/>
          </a:prstGeom>
        </p:spPr>
        <p:txBody>
          <a:bodyPr vert="horz" lIns="91440" tIns="45720" rIns="91440" bIns="45720" rtlCol="0">
            <a:normAutofit fontScale="92500"/>
          </a:bodyPr>
          <a:lstStyle>
            <a:lvl1pPr marL="0" indent="0" algn="l" defTabSz="914400" rtl="0" eaLnBrk="1" latinLnBrk="0" hangingPunct="1">
              <a:spcBef>
                <a:spcPct val="20000"/>
              </a:spcBef>
              <a:buClr>
                <a:schemeClr val="accent1"/>
              </a:buClr>
              <a:buSzPct val="76000"/>
              <a:buFont typeface="Wingdings 2" pitchFamily="18" charset="2"/>
              <a:buNone/>
              <a:defRPr sz="1800" kern="1200">
                <a:solidFill>
                  <a:srgbClr val="424242"/>
                </a:solidFill>
                <a:latin typeface="+mn-lt"/>
                <a:ea typeface="+mn-ea"/>
                <a:cs typeface="+mn-cs"/>
              </a:defRPr>
            </a:lvl1pPr>
            <a:lvl2pPr marL="457200" indent="0" algn="ctr" defTabSz="914400" rtl="0" eaLnBrk="1" latinLnBrk="0" hangingPunct="1">
              <a:spcBef>
                <a:spcPct val="20000"/>
              </a:spcBef>
              <a:buClr>
                <a:schemeClr val="accent1"/>
              </a:buClr>
              <a:buSzPct val="76000"/>
              <a:buFont typeface="Wingdings 2" pitchFamily="18" charset="2"/>
              <a:buNone/>
              <a:defRPr sz="22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76000"/>
              <a:buFont typeface="Wingdings 2" pitchFamily="18" charset="2"/>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SzPct val="76000"/>
              <a:buFont typeface="Wingdings 2" pitchFamily="18" charset="2"/>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76000"/>
              <a:buFont typeface="Wingdings 2" pitchFamily="18" charset="2"/>
              <a:buNone/>
              <a:defRPr sz="16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9pPr>
          </a:lstStyle>
          <a:p>
            <a:r>
              <a:rPr lang="en-US" sz="1600" dirty="0">
                <a:solidFill>
                  <a:schemeClr val="tx1"/>
                </a:solidFill>
              </a:rPr>
              <a:t>Methods for producing arabitol-containing liamocin and other bioproducts from novel genetically altered strains of Aureobasidium pullulans. The </a:t>
            </a:r>
            <a:r>
              <a:rPr lang="en-US" sz="1600" i="1" dirty="0">
                <a:solidFill>
                  <a:schemeClr val="tx1"/>
                </a:solidFill>
              </a:rPr>
              <a:t>A. pullulans </a:t>
            </a:r>
            <a:r>
              <a:rPr lang="en-US" sz="1600" dirty="0">
                <a:solidFill>
                  <a:schemeClr val="tx1"/>
                </a:solidFill>
              </a:rPr>
              <a:t>strains contain genetic alterations to control the type of liamocin produced and decrease unwanted bio-products and bio-contaminants. Other useful bio-products produced include exophilins, massoia lactone, pullulan and liamocins with other head groups. The bioproducts can be produced melanin-free.</a:t>
            </a:r>
          </a:p>
          <a:p>
            <a:r>
              <a:rPr lang="en-US" sz="1500" i="1" dirty="0">
                <a:solidFill>
                  <a:srgbClr val="3C2A18"/>
                </a:solidFill>
              </a:rPr>
              <a:t>(Life </a:t>
            </a:r>
            <a:r>
              <a:rPr lang="en-US" sz="1500" i="1" dirty="0" smtClean="0">
                <a:solidFill>
                  <a:srgbClr val="3C2A18"/>
                </a:solidFill>
              </a:rPr>
              <a:t>Sciences, Medical-Health)</a:t>
            </a:r>
            <a:endParaRPr lang="en-US" sz="1500" i="1" dirty="0">
              <a:solidFill>
                <a:srgbClr val="3C2A18"/>
              </a:solidFill>
            </a:endParaRPr>
          </a:p>
          <a:p>
            <a:endParaRPr lang="en-US" sz="1600" dirty="0"/>
          </a:p>
          <a:p>
            <a:r>
              <a:rPr lang="en-US" sz="1600" dirty="0"/>
              <a:t/>
            </a:r>
            <a:br>
              <a:rPr lang="en-US" sz="1600" dirty="0"/>
            </a:br>
            <a:r>
              <a:rPr lang="en-US" i="1" dirty="0" smtClean="0">
                <a:solidFill>
                  <a:srgbClr val="3C2A18"/>
                </a:solidFill>
              </a:rPr>
              <a:t>Docket </a:t>
            </a:r>
            <a:r>
              <a:rPr lang="en-US" i="1" dirty="0">
                <a:solidFill>
                  <a:srgbClr val="3C2A18"/>
                </a:solidFill>
              </a:rPr>
              <a:t>No: </a:t>
            </a:r>
            <a:r>
              <a:rPr lang="en-US" i="1" dirty="0" smtClean="0">
                <a:solidFill>
                  <a:srgbClr val="3C2A18"/>
                </a:solidFill>
              </a:rPr>
              <a:t>69.15</a:t>
            </a:r>
            <a:endParaRPr lang="en-US" i="1" dirty="0">
              <a:solidFill>
                <a:srgbClr val="3C2A18"/>
              </a:solidFill>
            </a:endParaRPr>
          </a:p>
          <a:p>
            <a:r>
              <a:rPr lang="en-US" i="1" dirty="0" smtClean="0">
                <a:solidFill>
                  <a:srgbClr val="3C2A18"/>
                </a:solidFill>
              </a:rPr>
              <a:t>Contact: </a:t>
            </a:r>
            <a:r>
              <a:rPr lang="en-US" sz="1600" i="1" dirty="0" smtClean="0">
                <a:solidFill>
                  <a:srgbClr val="C00000"/>
                </a:solidFill>
                <a:hlinkClick r:id="rId2"/>
              </a:rPr>
              <a:t>Renee.Wagner@ars.usda.gov</a:t>
            </a:r>
            <a:endParaRPr lang="en-US" sz="1600" i="1" dirty="0">
              <a:solidFill>
                <a:srgbClr val="C00000"/>
              </a:solidFill>
            </a:endParaRPr>
          </a:p>
          <a:p>
            <a:endParaRPr lang="en-US" sz="1600" i="1" dirty="0" smtClean="0">
              <a:solidFill>
                <a:srgbClr val="3C2A18"/>
              </a:solidFill>
            </a:endParaRPr>
          </a:p>
          <a:p>
            <a:endParaRPr lang="en-US" i="1" dirty="0">
              <a:solidFill>
                <a:srgbClr val="3C2A18"/>
              </a:solidFill>
            </a:endParaRPr>
          </a:p>
          <a:p>
            <a:pPr marL="285750" indent="-285750">
              <a:spcBef>
                <a:spcPts val="0"/>
              </a:spcBef>
              <a:spcAft>
                <a:spcPts val="600"/>
              </a:spcAft>
              <a:buClr>
                <a:srgbClr val="A50021"/>
              </a:buClr>
              <a:buFont typeface="Arial" panose="020B0604020202020204" pitchFamily="34" charset="0"/>
              <a:buChar char="•"/>
            </a:pPr>
            <a:endParaRPr lang="en-US" dirty="0" smtClean="0"/>
          </a:p>
          <a:p>
            <a:endParaRPr lang="en-US" dirty="0"/>
          </a:p>
        </p:txBody>
      </p:sp>
      <p:pic>
        <p:nvPicPr>
          <p:cNvPr id="2" name="Picture 1"/>
          <p:cNvPicPr>
            <a:picLocks noChangeAspect="1"/>
          </p:cNvPicPr>
          <p:nvPr/>
        </p:nvPicPr>
        <p:blipFill>
          <a:blip r:embed="rId3"/>
          <a:stretch>
            <a:fillRect/>
          </a:stretch>
        </p:blipFill>
        <p:spPr>
          <a:xfrm>
            <a:off x="7349584" y="234940"/>
            <a:ext cx="2377646" cy="1767993"/>
          </a:xfrm>
          <a:prstGeom prst="rect">
            <a:avLst/>
          </a:prstGeom>
          <a:ln w="31750">
            <a:solidFill>
              <a:schemeClr val="bg2"/>
            </a:solidFill>
          </a:ln>
        </p:spPr>
      </p:pic>
    </p:spTree>
    <p:extLst>
      <p:ext uri="{BB962C8B-B14F-4D97-AF65-F5344CB8AC3E}">
        <p14:creationId xmlns:p14="http://schemas.microsoft.com/office/powerpoint/2010/main" val="2018329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6331872" y="2462463"/>
            <a:ext cx="4413071" cy="3473116"/>
          </a:xfrm>
        </p:spPr>
        <p:txBody>
          <a:bodyPr>
            <a:noAutofit/>
          </a:bodyPr>
          <a:lstStyle/>
          <a:p>
            <a:pPr>
              <a:spcBef>
                <a:spcPts val="0"/>
              </a:spcBef>
              <a:buClr>
                <a:srgbClr val="A50021"/>
              </a:buClr>
            </a:pPr>
            <a:r>
              <a:rPr lang="en-US" altLang="en-US" sz="1900" b="1" dirty="0" smtClean="0">
                <a:solidFill>
                  <a:srgbClr val="7C4B3B"/>
                </a:solidFill>
              </a:rPr>
              <a:t>Benefits</a:t>
            </a:r>
            <a:endParaRPr lang="en-US" altLang="en-US" sz="1900" b="1" dirty="0">
              <a:solidFill>
                <a:srgbClr val="7C4B3B"/>
              </a:solidFill>
            </a:endParaRPr>
          </a:p>
          <a:p>
            <a:pPr marL="285750" indent="-182880">
              <a:spcBef>
                <a:spcPts val="0"/>
              </a:spcBef>
              <a:spcAft>
                <a:spcPts val="400"/>
              </a:spcAft>
              <a:buClr>
                <a:srgbClr val="A50021"/>
              </a:buClr>
              <a:buFont typeface="Arial" panose="020B0604020202020204" pitchFamily="34" charset="0"/>
              <a:buChar char="•"/>
            </a:pPr>
            <a:endParaRPr lang="en-US" sz="400" dirty="0" smtClean="0"/>
          </a:p>
          <a:p>
            <a:pPr marL="285750" indent="-182880">
              <a:spcBef>
                <a:spcPts val="0"/>
              </a:spcBef>
              <a:spcAft>
                <a:spcPts val="600"/>
              </a:spcAft>
              <a:buClr>
                <a:srgbClr val="A50021"/>
              </a:buClr>
              <a:buSzPct val="125000"/>
              <a:buFont typeface="Arial" panose="020B0604020202020204" pitchFamily="34" charset="0"/>
              <a:buChar char="•"/>
            </a:pPr>
            <a:r>
              <a:rPr lang="en-US" sz="1300" dirty="0" smtClean="0"/>
              <a:t>Provides </a:t>
            </a:r>
            <a:r>
              <a:rPr lang="en-US" sz="1300" dirty="0"/>
              <a:t>broad protection against many</a:t>
            </a:r>
            <a:r>
              <a:rPr lang="en-US" sz="1300" i="1" dirty="0"/>
              <a:t> Salmonella enterica</a:t>
            </a:r>
            <a:r>
              <a:rPr lang="en-US" sz="1300" dirty="0"/>
              <a:t> serovars</a:t>
            </a:r>
          </a:p>
          <a:p>
            <a:pPr marL="285750" indent="-182880">
              <a:spcBef>
                <a:spcPts val="0"/>
              </a:spcBef>
              <a:spcAft>
                <a:spcPts val="600"/>
              </a:spcAft>
              <a:buClr>
                <a:srgbClr val="A50021"/>
              </a:buClr>
              <a:buSzPct val="125000"/>
              <a:buFont typeface="Arial" panose="020B0604020202020204" pitchFamily="34" charset="0"/>
              <a:buChar char="•"/>
            </a:pPr>
            <a:r>
              <a:rPr lang="en-US" sz="1300" dirty="0"/>
              <a:t>Could result in a reduction in the use of antibiotics in animal production for non-therapeutic purposes</a:t>
            </a:r>
          </a:p>
          <a:p>
            <a:pPr marL="285750" indent="-182880">
              <a:spcBef>
                <a:spcPts val="0"/>
              </a:spcBef>
              <a:spcAft>
                <a:spcPts val="600"/>
              </a:spcAft>
              <a:buClr>
                <a:srgbClr val="A50021"/>
              </a:buClr>
              <a:buSzPct val="125000"/>
              <a:buFont typeface="Arial" panose="020B0604020202020204" pitchFamily="34" charset="0"/>
              <a:buChar char="•"/>
            </a:pPr>
            <a:r>
              <a:rPr lang="en-US" sz="1300" dirty="0"/>
              <a:t>DIVA vaccine</a:t>
            </a:r>
          </a:p>
          <a:p>
            <a:pPr>
              <a:spcBef>
                <a:spcPts val="0"/>
              </a:spcBef>
              <a:buClr>
                <a:srgbClr val="A50021"/>
              </a:buClr>
            </a:pPr>
            <a:endParaRPr lang="en-US" altLang="en-US" sz="400" b="1" dirty="0">
              <a:solidFill>
                <a:schemeClr val="accent2">
                  <a:lumMod val="75000"/>
                </a:schemeClr>
              </a:solidFill>
            </a:endParaRPr>
          </a:p>
          <a:p>
            <a:pPr>
              <a:spcBef>
                <a:spcPts val="0"/>
              </a:spcBef>
              <a:buClr>
                <a:srgbClr val="A50021"/>
              </a:buClr>
            </a:pPr>
            <a:r>
              <a:rPr lang="en-US" altLang="en-US" sz="1900" b="1" dirty="0" smtClean="0">
                <a:solidFill>
                  <a:schemeClr val="accent2">
                    <a:lumMod val="75000"/>
                  </a:schemeClr>
                </a:solidFill>
              </a:rPr>
              <a:t>Applications</a:t>
            </a:r>
          </a:p>
          <a:p>
            <a:pPr>
              <a:spcBef>
                <a:spcPts val="0"/>
              </a:spcBef>
              <a:buClr>
                <a:srgbClr val="A50021"/>
              </a:buClr>
            </a:pPr>
            <a:endParaRPr lang="en-US" altLang="en-US" sz="400" b="1" dirty="0">
              <a:solidFill>
                <a:schemeClr val="accent2">
                  <a:lumMod val="75000"/>
                </a:schemeClr>
              </a:solidFill>
            </a:endParaRPr>
          </a:p>
          <a:p>
            <a:pPr marL="285750" indent="-182880">
              <a:spcBef>
                <a:spcPts val="0"/>
              </a:spcBef>
              <a:spcAft>
                <a:spcPts val="600"/>
              </a:spcAft>
              <a:buClr>
                <a:srgbClr val="A50021"/>
              </a:buClr>
              <a:buSzPct val="125000"/>
              <a:buFont typeface="Arial" panose="020B0604020202020204" pitchFamily="34" charset="0"/>
              <a:buChar char="•"/>
            </a:pPr>
            <a:r>
              <a:rPr lang="en-US" sz="1300" dirty="0" smtClean="0"/>
              <a:t>Safe </a:t>
            </a:r>
            <a:r>
              <a:rPr lang="en-US" sz="1300" dirty="0"/>
              <a:t>and </a:t>
            </a:r>
            <a:r>
              <a:rPr lang="en-US" altLang="en-US" sz="1300" dirty="0"/>
              <a:t>efficacious vaccine to combat various Salmonella enterica to prevent disease in animals and also to reduce subclinical infections in food-producing animals that are a source of foodborne diseases in humans</a:t>
            </a:r>
          </a:p>
          <a:p>
            <a:endParaRPr lang="en-US" sz="1300" dirty="0"/>
          </a:p>
        </p:txBody>
      </p:sp>
      <p:sp>
        <p:nvSpPr>
          <p:cNvPr id="4" name="Title 3"/>
          <p:cNvSpPr>
            <a:spLocks noGrp="1"/>
          </p:cNvSpPr>
          <p:nvPr>
            <p:ph type="ctrTitle"/>
          </p:nvPr>
        </p:nvSpPr>
        <p:spPr>
          <a:xfrm>
            <a:off x="527975" y="141912"/>
            <a:ext cx="4417807" cy="1702160"/>
          </a:xfrm>
        </p:spPr>
        <p:txBody>
          <a:bodyPr>
            <a:normAutofit fontScale="90000"/>
          </a:bodyPr>
          <a:lstStyle/>
          <a:p>
            <a:pPr algn="ctr"/>
            <a:r>
              <a:rPr lang="en-US" b="1" dirty="0" smtClean="0">
                <a:solidFill>
                  <a:srgbClr val="7C4B3B"/>
                </a:solidFill>
              </a:rPr>
              <a:t>Mutated </a:t>
            </a:r>
            <a:r>
              <a:rPr lang="en-US" b="1" i="1" dirty="0" smtClean="0">
                <a:solidFill>
                  <a:srgbClr val="7C4B3B"/>
                </a:solidFill>
              </a:rPr>
              <a:t>Salmonella Enterica</a:t>
            </a:r>
            <a:endParaRPr lang="en-US" b="1" i="1" dirty="0">
              <a:solidFill>
                <a:srgbClr val="7C4B3B"/>
              </a:solidFill>
            </a:endParaRPr>
          </a:p>
        </p:txBody>
      </p:sp>
      <p:sp>
        <p:nvSpPr>
          <p:cNvPr id="7" name="Subtitle 4"/>
          <p:cNvSpPr txBox="1">
            <a:spLocks/>
          </p:cNvSpPr>
          <p:nvPr/>
        </p:nvSpPr>
        <p:spPr>
          <a:xfrm>
            <a:off x="781363" y="2280698"/>
            <a:ext cx="4413071" cy="3670923"/>
          </a:xfrm>
          <a:prstGeom prst="rect">
            <a:avLst/>
          </a:prstGeom>
        </p:spPr>
        <p:txBody>
          <a:bodyPr vert="horz" lIns="91440" tIns="45720" rIns="91440" bIns="45720" rtlCol="0">
            <a:normAutofit fontScale="92500" lnSpcReduction="10000"/>
          </a:bodyPr>
          <a:lstStyle>
            <a:lvl1pPr marL="0" indent="0" algn="l" defTabSz="914400" rtl="0" eaLnBrk="1" latinLnBrk="0" hangingPunct="1">
              <a:spcBef>
                <a:spcPct val="20000"/>
              </a:spcBef>
              <a:buClr>
                <a:schemeClr val="accent1"/>
              </a:buClr>
              <a:buSzPct val="76000"/>
              <a:buFont typeface="Wingdings 2" pitchFamily="18" charset="2"/>
              <a:buNone/>
              <a:defRPr sz="1800" kern="1200">
                <a:solidFill>
                  <a:srgbClr val="424242"/>
                </a:solidFill>
                <a:latin typeface="+mn-lt"/>
                <a:ea typeface="+mn-ea"/>
                <a:cs typeface="+mn-cs"/>
              </a:defRPr>
            </a:lvl1pPr>
            <a:lvl2pPr marL="457200" indent="0" algn="ctr" defTabSz="914400" rtl="0" eaLnBrk="1" latinLnBrk="0" hangingPunct="1">
              <a:spcBef>
                <a:spcPct val="20000"/>
              </a:spcBef>
              <a:buClr>
                <a:schemeClr val="accent1"/>
              </a:buClr>
              <a:buSzPct val="76000"/>
              <a:buFont typeface="Wingdings 2" pitchFamily="18" charset="2"/>
              <a:buNone/>
              <a:defRPr sz="22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76000"/>
              <a:buFont typeface="Wingdings 2" pitchFamily="18" charset="2"/>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SzPct val="76000"/>
              <a:buFont typeface="Wingdings 2" pitchFamily="18" charset="2"/>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76000"/>
              <a:buFont typeface="Wingdings 2" pitchFamily="18" charset="2"/>
              <a:buNone/>
              <a:defRPr sz="16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9pPr>
          </a:lstStyle>
          <a:p>
            <a:r>
              <a:rPr lang="en-US" dirty="0">
                <a:solidFill>
                  <a:schemeClr val="tx1"/>
                </a:solidFill>
              </a:rPr>
              <a:t>A novel, mutated </a:t>
            </a:r>
            <a:r>
              <a:rPr lang="en-US" i="1" dirty="0">
                <a:solidFill>
                  <a:schemeClr val="tx1"/>
                </a:solidFill>
              </a:rPr>
              <a:t>Salmonella enterica</a:t>
            </a:r>
            <a:r>
              <a:rPr lang="en-US" dirty="0">
                <a:solidFill>
                  <a:schemeClr val="tx1"/>
                </a:solidFill>
              </a:rPr>
              <a:t> serovar Typhimurium vaccine is generated and imparts protective immunity in vaccinated swine, poultry and other animals for a range of </a:t>
            </a:r>
            <a:r>
              <a:rPr lang="en-US" i="1" dirty="0">
                <a:solidFill>
                  <a:schemeClr val="tx1"/>
                </a:solidFill>
              </a:rPr>
              <a:t>S. enterica </a:t>
            </a:r>
            <a:r>
              <a:rPr lang="en-US" dirty="0">
                <a:solidFill>
                  <a:schemeClr val="tx1"/>
                </a:solidFill>
              </a:rPr>
              <a:t>serovars. The bacteria can be attenuated or inactivated. Vaccines and methods of </a:t>
            </a:r>
            <a:r>
              <a:rPr lang="en-US" dirty="0" smtClean="0">
                <a:solidFill>
                  <a:schemeClr val="tx1"/>
                </a:solidFill>
              </a:rPr>
              <a:t>generating </a:t>
            </a:r>
            <a:r>
              <a:rPr lang="en-US" dirty="0">
                <a:solidFill>
                  <a:schemeClr val="tx1"/>
                </a:solidFill>
              </a:rPr>
              <a:t>an immune response are included in the invention. PC Publication No. WO2015103104 </a:t>
            </a:r>
            <a:r>
              <a:rPr lang="en-US" dirty="0" smtClean="0">
                <a:solidFill>
                  <a:schemeClr val="tx1"/>
                </a:solidFill>
              </a:rPr>
              <a:t>A1</a:t>
            </a:r>
          </a:p>
          <a:p>
            <a:r>
              <a:rPr lang="en-US" sz="1500" i="1" dirty="0" smtClean="0">
                <a:solidFill>
                  <a:schemeClr val="tx1"/>
                </a:solidFill>
              </a:rPr>
              <a:t>(Life Sciences, Medical-Health)</a:t>
            </a:r>
            <a:endParaRPr lang="en-US" sz="1500" i="1" dirty="0">
              <a:solidFill>
                <a:schemeClr val="tx1"/>
              </a:solidFill>
            </a:endParaRPr>
          </a:p>
          <a:p>
            <a:endParaRPr lang="en-US" i="1" dirty="0" smtClean="0">
              <a:solidFill>
                <a:srgbClr val="3C2A18"/>
              </a:solidFill>
            </a:endParaRPr>
          </a:p>
          <a:p>
            <a:r>
              <a:rPr lang="en-US" i="1" dirty="0" smtClean="0">
                <a:solidFill>
                  <a:srgbClr val="3C2A18"/>
                </a:solidFill>
              </a:rPr>
              <a:t>Docket </a:t>
            </a:r>
            <a:r>
              <a:rPr lang="en-US" i="1" dirty="0">
                <a:solidFill>
                  <a:srgbClr val="3C2A18"/>
                </a:solidFill>
              </a:rPr>
              <a:t>No: </a:t>
            </a:r>
            <a:r>
              <a:rPr lang="en-US" i="1" dirty="0" smtClean="0">
                <a:solidFill>
                  <a:srgbClr val="3C2A18"/>
                </a:solidFill>
              </a:rPr>
              <a:t>68.12</a:t>
            </a:r>
            <a:endParaRPr lang="en-US" i="1" dirty="0">
              <a:solidFill>
                <a:srgbClr val="3C2A18"/>
              </a:solidFill>
            </a:endParaRPr>
          </a:p>
          <a:p>
            <a:r>
              <a:rPr lang="en-US" i="1" dirty="0">
                <a:solidFill>
                  <a:srgbClr val="3C2A18"/>
                </a:solidFill>
              </a:rPr>
              <a:t>Contact: </a:t>
            </a:r>
            <a:r>
              <a:rPr lang="en-US" i="1" dirty="0" smtClean="0">
                <a:solidFill>
                  <a:srgbClr val="3C2A18"/>
                </a:solidFill>
                <a:hlinkClick r:id="rId2"/>
              </a:rPr>
              <a:t>Renee.wagner@ars.usda.gov</a:t>
            </a:r>
            <a:endParaRPr lang="en-US" i="1" dirty="0" smtClean="0">
              <a:solidFill>
                <a:srgbClr val="3C2A18"/>
              </a:solidFill>
            </a:endParaRPr>
          </a:p>
          <a:p>
            <a:endParaRPr lang="en-US" i="1" dirty="0">
              <a:solidFill>
                <a:srgbClr val="3C2A18"/>
              </a:solidFill>
            </a:endParaRPr>
          </a:p>
          <a:p>
            <a:pPr marL="285750" indent="-285750">
              <a:spcBef>
                <a:spcPts val="0"/>
              </a:spcBef>
              <a:spcAft>
                <a:spcPts val="600"/>
              </a:spcAft>
              <a:buClr>
                <a:srgbClr val="A50021"/>
              </a:buClr>
              <a:buFont typeface="Arial" panose="020B0604020202020204" pitchFamily="34" charset="0"/>
              <a:buChar char="•"/>
            </a:pPr>
            <a:endParaRPr lang="en-US" dirty="0" smtClean="0"/>
          </a:p>
          <a:p>
            <a:endParaRPr lang="en-US"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7604534" y="43337"/>
            <a:ext cx="1867746" cy="2123511"/>
          </a:xfrm>
          <a:prstGeom prst="rect">
            <a:avLst/>
          </a:prstGeom>
          <a:ln w="31750">
            <a:solidFill>
              <a:schemeClr val="bg2"/>
            </a:solidFill>
          </a:ln>
        </p:spPr>
      </p:pic>
    </p:spTree>
    <p:extLst>
      <p:ext uri="{BB962C8B-B14F-4D97-AF65-F5344CB8AC3E}">
        <p14:creationId xmlns:p14="http://schemas.microsoft.com/office/powerpoint/2010/main" val="443903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6331872" y="2462463"/>
            <a:ext cx="4413071" cy="3473116"/>
          </a:xfrm>
        </p:spPr>
        <p:txBody>
          <a:bodyPr>
            <a:noAutofit/>
          </a:bodyPr>
          <a:lstStyle/>
          <a:p>
            <a:pPr>
              <a:spcBef>
                <a:spcPts val="0"/>
              </a:spcBef>
              <a:buClr>
                <a:srgbClr val="A50021"/>
              </a:buClr>
            </a:pPr>
            <a:r>
              <a:rPr lang="en-US" altLang="en-US" sz="1900" b="1" dirty="0" smtClean="0">
                <a:solidFill>
                  <a:srgbClr val="7C4B3B"/>
                </a:solidFill>
              </a:rPr>
              <a:t>Benefits</a:t>
            </a:r>
            <a:endParaRPr lang="en-US" altLang="en-US" sz="1900" b="1" dirty="0">
              <a:solidFill>
                <a:srgbClr val="7C4B3B"/>
              </a:solidFill>
            </a:endParaRPr>
          </a:p>
          <a:p>
            <a:pPr marL="285750" indent="-182880">
              <a:spcBef>
                <a:spcPts val="0"/>
              </a:spcBef>
              <a:spcAft>
                <a:spcPts val="400"/>
              </a:spcAft>
              <a:buClr>
                <a:srgbClr val="A50021"/>
              </a:buClr>
              <a:buFont typeface="Arial" panose="020B0604020202020204" pitchFamily="34" charset="0"/>
              <a:buChar char="•"/>
            </a:pPr>
            <a:endParaRPr lang="en-US" sz="400" dirty="0" smtClean="0"/>
          </a:p>
          <a:p>
            <a:pPr marL="285750" indent="-182880">
              <a:spcBef>
                <a:spcPts val="0"/>
              </a:spcBef>
              <a:spcAft>
                <a:spcPts val="600"/>
              </a:spcAft>
              <a:buClr>
                <a:srgbClr val="A50021"/>
              </a:buClr>
              <a:buSzPct val="125000"/>
              <a:buFont typeface="Arial" panose="020B0604020202020204" pitchFamily="34" charset="0"/>
              <a:buChar char="•"/>
            </a:pPr>
            <a:r>
              <a:rPr lang="en-US" sz="1300" dirty="0" smtClean="0"/>
              <a:t>Long lasting natural products </a:t>
            </a:r>
            <a:endParaRPr lang="en-US" sz="1300" dirty="0"/>
          </a:p>
          <a:p>
            <a:pPr marL="285750" indent="-182880">
              <a:spcBef>
                <a:spcPts val="0"/>
              </a:spcBef>
              <a:spcAft>
                <a:spcPts val="600"/>
              </a:spcAft>
              <a:buClr>
                <a:srgbClr val="A50021"/>
              </a:buClr>
              <a:buSzPct val="125000"/>
              <a:buFont typeface="Arial" panose="020B0604020202020204" pitchFamily="34" charset="0"/>
              <a:buChar char="•"/>
            </a:pPr>
            <a:r>
              <a:rPr lang="en-US" sz="1300" dirty="0" smtClean="0"/>
              <a:t>Biodegradable</a:t>
            </a:r>
            <a:endParaRPr lang="en-US" sz="1300" dirty="0"/>
          </a:p>
          <a:p>
            <a:pPr>
              <a:spcBef>
                <a:spcPts val="0"/>
              </a:spcBef>
              <a:buClr>
                <a:srgbClr val="A50021"/>
              </a:buClr>
            </a:pPr>
            <a:endParaRPr lang="en-US" altLang="en-US" sz="400" b="1" dirty="0">
              <a:solidFill>
                <a:schemeClr val="accent2">
                  <a:lumMod val="75000"/>
                </a:schemeClr>
              </a:solidFill>
            </a:endParaRPr>
          </a:p>
          <a:p>
            <a:pPr>
              <a:spcBef>
                <a:spcPts val="0"/>
              </a:spcBef>
              <a:buClr>
                <a:srgbClr val="A50021"/>
              </a:buClr>
            </a:pPr>
            <a:r>
              <a:rPr lang="en-US" altLang="en-US" sz="1900" b="1" dirty="0" smtClean="0">
                <a:solidFill>
                  <a:schemeClr val="accent2">
                    <a:lumMod val="75000"/>
                  </a:schemeClr>
                </a:solidFill>
              </a:rPr>
              <a:t>Applications</a:t>
            </a:r>
          </a:p>
          <a:p>
            <a:pPr>
              <a:spcBef>
                <a:spcPts val="0"/>
              </a:spcBef>
              <a:buClr>
                <a:srgbClr val="A50021"/>
              </a:buClr>
            </a:pPr>
            <a:endParaRPr lang="en-US" altLang="en-US" sz="400" b="1" dirty="0">
              <a:solidFill>
                <a:schemeClr val="accent2">
                  <a:lumMod val="75000"/>
                </a:schemeClr>
              </a:solidFill>
            </a:endParaRPr>
          </a:p>
          <a:p>
            <a:pPr marL="285750" indent="-182880">
              <a:spcBef>
                <a:spcPts val="0"/>
              </a:spcBef>
              <a:spcAft>
                <a:spcPts val="600"/>
              </a:spcAft>
              <a:buClr>
                <a:srgbClr val="A50021"/>
              </a:buClr>
              <a:buSzPct val="125000"/>
              <a:buFont typeface="Arial" panose="020B0604020202020204" pitchFamily="34" charset="0"/>
              <a:buChar char="•"/>
            </a:pPr>
            <a:r>
              <a:rPr lang="en-US" sz="1300" dirty="0" smtClean="0"/>
              <a:t>Plant </a:t>
            </a:r>
            <a:r>
              <a:rPr lang="en-US" sz="1300" dirty="0"/>
              <a:t>derived Insect repellent that could potentially be applied to skin, hair and clothing.  It could be applied as a spray, cream, ointment, paste or powder with a suitable medium or carrier</a:t>
            </a:r>
          </a:p>
        </p:txBody>
      </p:sp>
      <p:sp>
        <p:nvSpPr>
          <p:cNvPr id="4" name="Title 3"/>
          <p:cNvSpPr>
            <a:spLocks noGrp="1"/>
          </p:cNvSpPr>
          <p:nvPr>
            <p:ph type="ctrTitle"/>
          </p:nvPr>
        </p:nvSpPr>
        <p:spPr>
          <a:xfrm>
            <a:off x="527975" y="419023"/>
            <a:ext cx="4417807" cy="1702160"/>
          </a:xfrm>
        </p:spPr>
        <p:txBody>
          <a:bodyPr>
            <a:noAutofit/>
          </a:bodyPr>
          <a:lstStyle/>
          <a:p>
            <a:pPr algn="ctr"/>
            <a:r>
              <a:rPr lang="en-US" sz="2800" b="1" dirty="0" smtClean="0">
                <a:solidFill>
                  <a:srgbClr val="7C4B3B"/>
                </a:solidFill>
              </a:rPr>
              <a:t>Compositions and Methods for Repelling Bloodsucking and Biting Insects, Ticks and Mites</a:t>
            </a:r>
            <a:endParaRPr lang="en-US" sz="2800" b="1" dirty="0">
              <a:solidFill>
                <a:srgbClr val="7C4B3B"/>
              </a:solidFill>
            </a:endParaRPr>
          </a:p>
        </p:txBody>
      </p:sp>
      <p:sp>
        <p:nvSpPr>
          <p:cNvPr id="7" name="Subtitle 4"/>
          <p:cNvSpPr txBox="1">
            <a:spLocks/>
          </p:cNvSpPr>
          <p:nvPr/>
        </p:nvSpPr>
        <p:spPr>
          <a:xfrm>
            <a:off x="765321" y="2526632"/>
            <a:ext cx="4413071" cy="3670923"/>
          </a:xfrm>
          <a:prstGeom prst="rect">
            <a:avLst/>
          </a:prstGeom>
        </p:spPr>
        <p:txBody>
          <a:bodyPr vert="horz" lIns="91440" tIns="45720" rIns="91440" bIns="45720" rtlCol="0">
            <a:normAutofit/>
          </a:bodyPr>
          <a:lstStyle>
            <a:lvl1pPr marL="0" indent="0" algn="l" defTabSz="914400" rtl="0" eaLnBrk="1" latinLnBrk="0" hangingPunct="1">
              <a:spcBef>
                <a:spcPct val="20000"/>
              </a:spcBef>
              <a:buClr>
                <a:schemeClr val="accent1"/>
              </a:buClr>
              <a:buSzPct val="76000"/>
              <a:buFont typeface="Wingdings 2" pitchFamily="18" charset="2"/>
              <a:buNone/>
              <a:defRPr sz="1800" kern="1200">
                <a:solidFill>
                  <a:srgbClr val="424242"/>
                </a:solidFill>
                <a:latin typeface="+mn-lt"/>
                <a:ea typeface="+mn-ea"/>
                <a:cs typeface="+mn-cs"/>
              </a:defRPr>
            </a:lvl1pPr>
            <a:lvl2pPr marL="457200" indent="0" algn="ctr" defTabSz="914400" rtl="0" eaLnBrk="1" latinLnBrk="0" hangingPunct="1">
              <a:spcBef>
                <a:spcPct val="20000"/>
              </a:spcBef>
              <a:buClr>
                <a:schemeClr val="accent1"/>
              </a:buClr>
              <a:buSzPct val="76000"/>
              <a:buFont typeface="Wingdings 2" pitchFamily="18" charset="2"/>
              <a:buNone/>
              <a:defRPr sz="22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76000"/>
              <a:buFont typeface="Wingdings 2" pitchFamily="18" charset="2"/>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SzPct val="76000"/>
              <a:buFont typeface="Wingdings 2" pitchFamily="18" charset="2"/>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76000"/>
              <a:buFont typeface="Wingdings 2" pitchFamily="18" charset="2"/>
              <a:buNone/>
              <a:defRPr sz="16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9pPr>
          </a:lstStyle>
          <a:p>
            <a:r>
              <a:rPr lang="en-US" sz="1700" dirty="0">
                <a:solidFill>
                  <a:schemeClr val="tx1"/>
                </a:solidFill>
              </a:rPr>
              <a:t>Structures, activities and synthetic methods of chromenes and their analogs as repellents that can be used as personal protection against blood sucking and biting insects and arthropods such as mosquitoes, ticks, and fleas. </a:t>
            </a:r>
          </a:p>
          <a:p>
            <a:r>
              <a:rPr lang="en-US" sz="1400" i="1" dirty="0" smtClean="0">
                <a:solidFill>
                  <a:srgbClr val="3C2A18"/>
                </a:solidFill>
              </a:rPr>
              <a:t>(Medical-Health)</a:t>
            </a:r>
          </a:p>
          <a:p>
            <a:endParaRPr lang="en-US" i="1" dirty="0" smtClean="0">
              <a:solidFill>
                <a:srgbClr val="3C2A18"/>
              </a:solidFill>
            </a:endParaRPr>
          </a:p>
          <a:p>
            <a:r>
              <a:rPr lang="en-US" i="1" dirty="0" smtClean="0">
                <a:solidFill>
                  <a:srgbClr val="3C2A18"/>
                </a:solidFill>
              </a:rPr>
              <a:t>Docket </a:t>
            </a:r>
            <a:r>
              <a:rPr lang="en-US" i="1" dirty="0">
                <a:solidFill>
                  <a:srgbClr val="3C2A18"/>
                </a:solidFill>
              </a:rPr>
              <a:t>No: </a:t>
            </a:r>
            <a:r>
              <a:rPr lang="en-US" i="1" dirty="0" smtClean="0">
                <a:solidFill>
                  <a:srgbClr val="3C2A18"/>
                </a:solidFill>
              </a:rPr>
              <a:t>47.09 &amp; 73.16</a:t>
            </a:r>
            <a:endParaRPr lang="en-US" i="1" dirty="0">
              <a:solidFill>
                <a:srgbClr val="3C2A18"/>
              </a:solidFill>
            </a:endParaRPr>
          </a:p>
          <a:p>
            <a:r>
              <a:rPr lang="en-US" i="1" dirty="0">
                <a:solidFill>
                  <a:srgbClr val="3C2A18"/>
                </a:solidFill>
              </a:rPr>
              <a:t>Contact: </a:t>
            </a:r>
            <a:r>
              <a:rPr lang="en-US" i="1" dirty="0" smtClean="0">
                <a:solidFill>
                  <a:srgbClr val="3C2A18"/>
                </a:solidFill>
                <a:hlinkClick r:id="rId2"/>
              </a:rPr>
              <a:t>Joe.Lipovsky@ars.usda.gov</a:t>
            </a:r>
            <a:endParaRPr lang="en-US" i="1" dirty="0" smtClean="0">
              <a:solidFill>
                <a:srgbClr val="3C2A18"/>
              </a:solidFill>
            </a:endParaRPr>
          </a:p>
          <a:p>
            <a:endParaRPr lang="en-US" i="1" dirty="0">
              <a:solidFill>
                <a:srgbClr val="3C2A18"/>
              </a:solidFill>
            </a:endParaRPr>
          </a:p>
          <a:p>
            <a:endParaRPr lang="en-US" i="1" dirty="0">
              <a:solidFill>
                <a:srgbClr val="3C2A18"/>
              </a:solidFill>
            </a:endParaRPr>
          </a:p>
          <a:p>
            <a:pPr marL="285750" indent="-285750">
              <a:spcBef>
                <a:spcPts val="0"/>
              </a:spcBef>
              <a:spcAft>
                <a:spcPts val="600"/>
              </a:spcAft>
              <a:buClr>
                <a:srgbClr val="A50021"/>
              </a:buClr>
              <a:buFont typeface="Arial" panose="020B0604020202020204" pitchFamily="34" charset="0"/>
              <a:buChar char="•"/>
            </a:pPr>
            <a:endParaRPr lang="en-US" dirty="0" smtClean="0"/>
          </a:p>
          <a:p>
            <a:endParaRPr lang="en-US"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52365" y="220478"/>
            <a:ext cx="2572084" cy="1792421"/>
          </a:xfrm>
          <a:prstGeom prst="rect">
            <a:avLst/>
          </a:prstGeom>
          <a:ln w="31750">
            <a:solidFill>
              <a:schemeClr val="bg2"/>
            </a:solidFill>
          </a:ln>
        </p:spPr>
      </p:pic>
    </p:spTree>
    <p:extLst>
      <p:ext uri="{BB962C8B-B14F-4D97-AF65-F5344CB8AC3E}">
        <p14:creationId xmlns:p14="http://schemas.microsoft.com/office/powerpoint/2010/main" val="2335656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6331872" y="2462463"/>
            <a:ext cx="4413071" cy="3473116"/>
          </a:xfrm>
        </p:spPr>
        <p:txBody>
          <a:bodyPr>
            <a:noAutofit/>
          </a:bodyPr>
          <a:lstStyle/>
          <a:p>
            <a:pPr>
              <a:spcBef>
                <a:spcPts val="0"/>
              </a:spcBef>
              <a:buClr>
                <a:srgbClr val="A50021"/>
              </a:buClr>
            </a:pPr>
            <a:r>
              <a:rPr lang="en-US" altLang="en-US" sz="1900" b="1" dirty="0" smtClean="0">
                <a:solidFill>
                  <a:srgbClr val="7C4B3B"/>
                </a:solidFill>
              </a:rPr>
              <a:t>Benefits</a:t>
            </a:r>
            <a:endParaRPr lang="en-US" altLang="en-US" sz="1900" b="1" dirty="0">
              <a:solidFill>
                <a:srgbClr val="7C4B3B"/>
              </a:solidFill>
            </a:endParaRPr>
          </a:p>
          <a:p>
            <a:pPr marL="285750" indent="-182880">
              <a:spcBef>
                <a:spcPts val="0"/>
              </a:spcBef>
              <a:spcAft>
                <a:spcPts val="400"/>
              </a:spcAft>
              <a:buClr>
                <a:srgbClr val="A50021"/>
              </a:buClr>
              <a:buFont typeface="Arial" panose="020B0604020202020204" pitchFamily="34" charset="0"/>
              <a:buChar char="•"/>
            </a:pPr>
            <a:endParaRPr lang="en-US" sz="400" dirty="0" smtClean="0"/>
          </a:p>
          <a:p>
            <a:pPr marL="285750" indent="-182880">
              <a:spcBef>
                <a:spcPts val="0"/>
              </a:spcBef>
              <a:spcAft>
                <a:spcPts val="600"/>
              </a:spcAft>
              <a:buClr>
                <a:srgbClr val="A50021"/>
              </a:buClr>
              <a:buSzPct val="125000"/>
              <a:buFont typeface="Arial" panose="020B0604020202020204" pitchFamily="34" charset="0"/>
              <a:buChar char="•"/>
            </a:pPr>
            <a:r>
              <a:rPr lang="en-US" sz="1400" dirty="0" smtClean="0"/>
              <a:t>A </a:t>
            </a:r>
            <a:r>
              <a:rPr lang="en-US" sz="1400" dirty="0"/>
              <a:t>simple, flexible, and economical tick feeding system that closely simulates a tick’s preferred host throughout the entire tick life </a:t>
            </a:r>
            <a:r>
              <a:rPr lang="en-US" sz="1400" dirty="0" smtClean="0"/>
              <a:t>cycle</a:t>
            </a:r>
            <a:endParaRPr lang="en-US" sz="1300" dirty="0"/>
          </a:p>
          <a:p>
            <a:pPr marL="285750" indent="-182880">
              <a:spcBef>
                <a:spcPts val="0"/>
              </a:spcBef>
              <a:spcAft>
                <a:spcPts val="600"/>
              </a:spcAft>
              <a:buClr>
                <a:srgbClr val="A50021"/>
              </a:buClr>
              <a:buSzPct val="125000"/>
              <a:buFont typeface="Arial" panose="020B0604020202020204" pitchFamily="34" charset="0"/>
              <a:buChar char="•"/>
            </a:pPr>
            <a:r>
              <a:rPr lang="en-US" sz="1400" dirty="0" smtClean="0"/>
              <a:t>Standardized</a:t>
            </a:r>
            <a:r>
              <a:rPr lang="en-US" sz="1400" dirty="0"/>
              <a:t>, quality controlled vaccine production </a:t>
            </a:r>
            <a:endParaRPr lang="en-US" altLang="en-US" sz="400" b="1" dirty="0">
              <a:solidFill>
                <a:schemeClr val="accent2">
                  <a:lumMod val="75000"/>
                </a:schemeClr>
              </a:solidFill>
            </a:endParaRPr>
          </a:p>
          <a:p>
            <a:pPr>
              <a:spcBef>
                <a:spcPts val="0"/>
              </a:spcBef>
              <a:buClr>
                <a:srgbClr val="A50021"/>
              </a:buClr>
            </a:pPr>
            <a:r>
              <a:rPr lang="en-US" altLang="en-US" sz="1900" b="1" dirty="0" smtClean="0">
                <a:solidFill>
                  <a:schemeClr val="accent2">
                    <a:lumMod val="75000"/>
                  </a:schemeClr>
                </a:solidFill>
              </a:rPr>
              <a:t>Applications</a:t>
            </a:r>
          </a:p>
          <a:p>
            <a:pPr>
              <a:spcBef>
                <a:spcPts val="0"/>
              </a:spcBef>
              <a:buClr>
                <a:srgbClr val="A50021"/>
              </a:buClr>
            </a:pPr>
            <a:endParaRPr lang="en-US" altLang="en-US" sz="400" b="1" dirty="0">
              <a:solidFill>
                <a:schemeClr val="accent2">
                  <a:lumMod val="75000"/>
                </a:schemeClr>
              </a:solidFill>
            </a:endParaRPr>
          </a:p>
          <a:p>
            <a:pPr marL="285750" indent="-182880">
              <a:spcBef>
                <a:spcPts val="0"/>
              </a:spcBef>
              <a:spcAft>
                <a:spcPts val="600"/>
              </a:spcAft>
              <a:buClr>
                <a:srgbClr val="A50021"/>
              </a:buClr>
              <a:buSzPct val="125000"/>
              <a:buFont typeface="Arial" panose="020B0604020202020204" pitchFamily="34" charset="0"/>
              <a:buChar char="•"/>
            </a:pPr>
            <a:r>
              <a:rPr lang="en-US" sz="1400" dirty="0" smtClean="0"/>
              <a:t>Full </a:t>
            </a:r>
            <a:r>
              <a:rPr lang="en-US" sz="1400" dirty="0"/>
              <a:t>tick life cycle system for production of live pathogen stage specific vaccines or testing of anti-tick compounds</a:t>
            </a:r>
            <a:endParaRPr lang="en-US" sz="1300" dirty="0"/>
          </a:p>
        </p:txBody>
      </p:sp>
      <p:sp>
        <p:nvSpPr>
          <p:cNvPr id="4" name="Title 3"/>
          <p:cNvSpPr>
            <a:spLocks noGrp="1"/>
          </p:cNvSpPr>
          <p:nvPr>
            <p:ph type="ctrTitle"/>
          </p:nvPr>
        </p:nvSpPr>
        <p:spPr>
          <a:xfrm>
            <a:off x="527975" y="171219"/>
            <a:ext cx="4417807" cy="1702160"/>
          </a:xfrm>
        </p:spPr>
        <p:txBody>
          <a:bodyPr>
            <a:normAutofit/>
          </a:bodyPr>
          <a:lstStyle/>
          <a:p>
            <a:pPr algn="ctr"/>
            <a:r>
              <a:rPr lang="en-US" b="1" dirty="0" smtClean="0">
                <a:solidFill>
                  <a:srgbClr val="7C4B3B"/>
                </a:solidFill>
              </a:rPr>
              <a:t>In Vitro Parasite Feeding System</a:t>
            </a:r>
            <a:endParaRPr lang="en-US" b="1" dirty="0">
              <a:solidFill>
                <a:srgbClr val="7C4B3B"/>
              </a:solidFill>
            </a:endParaRPr>
          </a:p>
        </p:txBody>
      </p:sp>
      <p:sp>
        <p:nvSpPr>
          <p:cNvPr id="7" name="Subtitle 4"/>
          <p:cNvSpPr txBox="1">
            <a:spLocks/>
          </p:cNvSpPr>
          <p:nvPr/>
        </p:nvSpPr>
        <p:spPr>
          <a:xfrm>
            <a:off x="773342" y="2462463"/>
            <a:ext cx="4413071" cy="3670923"/>
          </a:xfrm>
          <a:prstGeom prst="rect">
            <a:avLst/>
          </a:prstGeom>
        </p:spPr>
        <p:txBody>
          <a:bodyPr vert="horz" lIns="91440" tIns="45720" rIns="91440" bIns="45720" rtlCol="0">
            <a:normAutofit/>
          </a:bodyPr>
          <a:lstStyle>
            <a:lvl1pPr marL="0" indent="0" algn="l" defTabSz="914400" rtl="0" eaLnBrk="1" latinLnBrk="0" hangingPunct="1">
              <a:spcBef>
                <a:spcPct val="20000"/>
              </a:spcBef>
              <a:buClr>
                <a:schemeClr val="accent1"/>
              </a:buClr>
              <a:buSzPct val="76000"/>
              <a:buFont typeface="Wingdings 2" pitchFamily="18" charset="2"/>
              <a:buNone/>
              <a:defRPr sz="1800" kern="1200">
                <a:solidFill>
                  <a:srgbClr val="424242"/>
                </a:solidFill>
                <a:latin typeface="+mn-lt"/>
                <a:ea typeface="+mn-ea"/>
                <a:cs typeface="+mn-cs"/>
              </a:defRPr>
            </a:lvl1pPr>
            <a:lvl2pPr marL="457200" indent="0" algn="ctr" defTabSz="914400" rtl="0" eaLnBrk="1" latinLnBrk="0" hangingPunct="1">
              <a:spcBef>
                <a:spcPct val="20000"/>
              </a:spcBef>
              <a:buClr>
                <a:schemeClr val="accent1"/>
              </a:buClr>
              <a:buSzPct val="76000"/>
              <a:buFont typeface="Wingdings 2" pitchFamily="18" charset="2"/>
              <a:buNone/>
              <a:defRPr sz="22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76000"/>
              <a:buFont typeface="Wingdings 2" pitchFamily="18" charset="2"/>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SzPct val="76000"/>
              <a:buFont typeface="Wingdings 2" pitchFamily="18" charset="2"/>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76000"/>
              <a:buFont typeface="Wingdings 2" pitchFamily="18" charset="2"/>
              <a:buNone/>
              <a:defRPr sz="16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9pPr>
          </a:lstStyle>
          <a:p>
            <a:r>
              <a:rPr lang="en-US" sz="1600" dirty="0" smtClean="0">
                <a:solidFill>
                  <a:schemeClr val="tx1"/>
                </a:solidFill>
              </a:rPr>
              <a:t>The </a:t>
            </a:r>
            <a:r>
              <a:rPr lang="en-US" sz="1600" dirty="0">
                <a:solidFill>
                  <a:schemeClr val="tx1"/>
                </a:solidFill>
              </a:rPr>
              <a:t>system includes a feeding vessel having an inlet, an outlet, and a membrane positioned across an opening in the vessel</a:t>
            </a:r>
            <a:r>
              <a:rPr lang="en-US" sz="1600" dirty="0" smtClean="0">
                <a:solidFill>
                  <a:schemeClr val="tx1"/>
                </a:solidFill>
              </a:rPr>
              <a:t>. </a:t>
            </a:r>
            <a:r>
              <a:rPr lang="en-US" sz="1600" dirty="0">
                <a:solidFill>
                  <a:schemeClr val="tx1"/>
                </a:solidFill>
              </a:rPr>
              <a:t>Parasites (preferably ticks) are allowed to attach themselves to the membrane so that as a feeding fluid (preferably blood) is circulated through the vessel, the parasites feed on the feeding fluid through the </a:t>
            </a:r>
            <a:r>
              <a:rPr lang="en-US" sz="1600" dirty="0" smtClean="0">
                <a:solidFill>
                  <a:schemeClr val="tx1"/>
                </a:solidFill>
              </a:rPr>
              <a:t>membrane.</a:t>
            </a:r>
            <a:endParaRPr lang="en-US" sz="1600" dirty="0">
              <a:solidFill>
                <a:schemeClr val="tx1"/>
              </a:solidFill>
            </a:endParaRPr>
          </a:p>
          <a:p>
            <a:r>
              <a:rPr lang="en-US" sz="1400" i="1" dirty="0">
                <a:solidFill>
                  <a:srgbClr val="3C2A18"/>
                </a:solidFill>
              </a:rPr>
              <a:t>(Medical-Health)</a:t>
            </a:r>
          </a:p>
          <a:p>
            <a:endParaRPr lang="en-US" i="1" dirty="0" smtClean="0">
              <a:solidFill>
                <a:srgbClr val="3C2A18"/>
              </a:solidFill>
            </a:endParaRPr>
          </a:p>
          <a:p>
            <a:r>
              <a:rPr lang="en-US" i="1" dirty="0" smtClean="0">
                <a:solidFill>
                  <a:srgbClr val="3C2A18"/>
                </a:solidFill>
              </a:rPr>
              <a:t>Docket </a:t>
            </a:r>
            <a:r>
              <a:rPr lang="en-US" i="1" dirty="0">
                <a:solidFill>
                  <a:srgbClr val="3C2A18"/>
                </a:solidFill>
              </a:rPr>
              <a:t>No: </a:t>
            </a:r>
            <a:r>
              <a:rPr lang="en-US" i="1" dirty="0" smtClean="0">
                <a:solidFill>
                  <a:srgbClr val="3C2A18"/>
                </a:solidFill>
              </a:rPr>
              <a:t>116.15</a:t>
            </a:r>
            <a:endParaRPr lang="en-US" i="1" dirty="0">
              <a:solidFill>
                <a:srgbClr val="3C2A18"/>
              </a:solidFill>
            </a:endParaRPr>
          </a:p>
          <a:p>
            <a:r>
              <a:rPr lang="en-US" i="1" dirty="0" smtClean="0">
                <a:solidFill>
                  <a:srgbClr val="3C2A18"/>
                </a:solidFill>
              </a:rPr>
              <a:t>Contact: </a:t>
            </a:r>
            <a:r>
              <a:rPr lang="en-US" sz="1600" i="1" dirty="0" smtClean="0">
                <a:solidFill>
                  <a:srgbClr val="3C2A18"/>
                </a:solidFill>
                <a:hlinkClick r:id="rId2"/>
              </a:rPr>
              <a:t>David.Nicholson@ars.usda.gov</a:t>
            </a:r>
            <a:endParaRPr lang="en-US" sz="1600" i="1" dirty="0" smtClean="0">
              <a:solidFill>
                <a:srgbClr val="3C2A18"/>
              </a:solidFill>
            </a:endParaRPr>
          </a:p>
          <a:p>
            <a:endParaRPr lang="en-US" i="1" dirty="0">
              <a:solidFill>
                <a:srgbClr val="3C2A18"/>
              </a:solidFill>
            </a:endParaRPr>
          </a:p>
          <a:p>
            <a:pPr marL="285750" indent="-285750">
              <a:spcBef>
                <a:spcPts val="0"/>
              </a:spcBef>
              <a:spcAft>
                <a:spcPts val="600"/>
              </a:spcAft>
              <a:buClr>
                <a:srgbClr val="A50021"/>
              </a:buClr>
              <a:buFont typeface="Arial" panose="020B0604020202020204" pitchFamily="34" charset="0"/>
              <a:buChar char="•"/>
            </a:pPr>
            <a:endParaRPr lang="en-US" dirty="0" smtClean="0"/>
          </a:p>
          <a:p>
            <a:endParaRPr lang="en-US" dirty="0"/>
          </a:p>
        </p:txBody>
      </p:sp>
      <p:pic>
        <p:nvPicPr>
          <p:cNvPr id="2" name="Picture 1"/>
          <p:cNvPicPr>
            <a:picLocks noChangeAspect="1"/>
          </p:cNvPicPr>
          <p:nvPr/>
        </p:nvPicPr>
        <p:blipFill>
          <a:blip r:embed="rId3"/>
          <a:stretch>
            <a:fillRect/>
          </a:stretch>
        </p:blipFill>
        <p:spPr>
          <a:xfrm>
            <a:off x="7149533" y="171219"/>
            <a:ext cx="2609314" cy="1914310"/>
          </a:xfrm>
          <a:prstGeom prst="rect">
            <a:avLst/>
          </a:prstGeom>
          <a:ln w="31750">
            <a:solidFill>
              <a:schemeClr val="bg2"/>
            </a:solidFill>
          </a:ln>
        </p:spPr>
      </p:pic>
    </p:spTree>
    <p:extLst>
      <p:ext uri="{BB962C8B-B14F-4D97-AF65-F5344CB8AC3E}">
        <p14:creationId xmlns:p14="http://schemas.microsoft.com/office/powerpoint/2010/main" val="3433247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6331872" y="2462463"/>
            <a:ext cx="4413071" cy="3473116"/>
          </a:xfrm>
        </p:spPr>
        <p:txBody>
          <a:bodyPr>
            <a:noAutofit/>
          </a:bodyPr>
          <a:lstStyle/>
          <a:p>
            <a:pPr>
              <a:spcBef>
                <a:spcPts val="0"/>
              </a:spcBef>
              <a:buClr>
                <a:srgbClr val="A50021"/>
              </a:buClr>
            </a:pPr>
            <a:r>
              <a:rPr lang="en-US" altLang="en-US" sz="1900" b="1" dirty="0" smtClean="0">
                <a:solidFill>
                  <a:srgbClr val="7C4B3B"/>
                </a:solidFill>
              </a:rPr>
              <a:t>Benefits</a:t>
            </a:r>
            <a:endParaRPr lang="en-US" altLang="en-US" sz="1900" b="1" dirty="0">
              <a:solidFill>
                <a:srgbClr val="7C4B3B"/>
              </a:solidFill>
            </a:endParaRPr>
          </a:p>
          <a:p>
            <a:pPr marL="285750" indent="-182880">
              <a:spcBef>
                <a:spcPts val="0"/>
              </a:spcBef>
              <a:spcAft>
                <a:spcPts val="400"/>
              </a:spcAft>
              <a:buClr>
                <a:srgbClr val="A50021"/>
              </a:buClr>
              <a:buFont typeface="Arial" panose="020B0604020202020204" pitchFamily="34" charset="0"/>
              <a:buChar char="•"/>
            </a:pPr>
            <a:endParaRPr lang="en-US" sz="400" dirty="0" smtClean="0"/>
          </a:p>
          <a:p>
            <a:pPr marL="285750" indent="-182880">
              <a:spcBef>
                <a:spcPts val="0"/>
              </a:spcBef>
              <a:spcAft>
                <a:spcPts val="600"/>
              </a:spcAft>
              <a:buClr>
                <a:srgbClr val="A50021"/>
              </a:buClr>
              <a:buSzPct val="125000"/>
              <a:buFont typeface="Arial" panose="020B0604020202020204" pitchFamily="34" charset="0"/>
              <a:buChar char="•"/>
            </a:pPr>
            <a:r>
              <a:rPr lang="en-US" sz="1300" dirty="0" smtClean="0"/>
              <a:t>Application would be a single dose of a bivalent vaccine</a:t>
            </a:r>
            <a:endParaRPr lang="en-US" sz="1300" dirty="0"/>
          </a:p>
          <a:p>
            <a:pPr marL="285750" indent="-182880">
              <a:spcBef>
                <a:spcPts val="0"/>
              </a:spcBef>
              <a:spcAft>
                <a:spcPts val="600"/>
              </a:spcAft>
              <a:buClr>
                <a:srgbClr val="A50021"/>
              </a:buClr>
              <a:buSzPct val="125000"/>
              <a:buFont typeface="Arial" panose="020B0604020202020204" pitchFamily="34" charset="0"/>
              <a:buChar char="•"/>
            </a:pPr>
            <a:r>
              <a:rPr lang="en-US" sz="1300" dirty="0" smtClean="0"/>
              <a:t>Eliminates the need for recombinant protein production used in vaccines</a:t>
            </a:r>
            <a:endParaRPr lang="en-US" altLang="en-US" sz="1300" b="1" dirty="0">
              <a:solidFill>
                <a:schemeClr val="accent2">
                  <a:lumMod val="75000"/>
                </a:schemeClr>
              </a:solidFill>
            </a:endParaRPr>
          </a:p>
          <a:p>
            <a:pPr>
              <a:spcBef>
                <a:spcPts val="0"/>
              </a:spcBef>
              <a:buClr>
                <a:srgbClr val="A50021"/>
              </a:buClr>
            </a:pPr>
            <a:r>
              <a:rPr lang="en-US" altLang="en-US" sz="1900" b="1" dirty="0" smtClean="0">
                <a:solidFill>
                  <a:schemeClr val="accent2">
                    <a:lumMod val="75000"/>
                  </a:schemeClr>
                </a:solidFill>
              </a:rPr>
              <a:t>Applications</a:t>
            </a:r>
          </a:p>
          <a:p>
            <a:pPr>
              <a:spcBef>
                <a:spcPts val="0"/>
              </a:spcBef>
              <a:buClr>
                <a:srgbClr val="A50021"/>
              </a:buClr>
            </a:pPr>
            <a:endParaRPr lang="en-US" altLang="en-US" sz="400" b="1" dirty="0">
              <a:solidFill>
                <a:schemeClr val="accent2">
                  <a:lumMod val="75000"/>
                </a:schemeClr>
              </a:solidFill>
            </a:endParaRPr>
          </a:p>
          <a:p>
            <a:pPr marL="285750" indent="-182880">
              <a:spcBef>
                <a:spcPts val="0"/>
              </a:spcBef>
              <a:spcAft>
                <a:spcPts val="600"/>
              </a:spcAft>
              <a:buClr>
                <a:srgbClr val="A50021"/>
              </a:buClr>
              <a:buSzPct val="125000"/>
              <a:buFont typeface="Arial" panose="020B0604020202020204" pitchFamily="34" charset="0"/>
              <a:buChar char="•"/>
            </a:pPr>
            <a:r>
              <a:rPr lang="en-US" sz="1300" dirty="0"/>
              <a:t>Facilitate control of both, ticks and tick-borne diseases in </a:t>
            </a:r>
            <a:r>
              <a:rPr lang="en-US" sz="1300" dirty="0" smtClean="0"/>
              <a:t>animals</a:t>
            </a:r>
          </a:p>
          <a:p>
            <a:pPr marL="285750" indent="-182880">
              <a:spcBef>
                <a:spcPts val="0"/>
              </a:spcBef>
              <a:spcAft>
                <a:spcPts val="600"/>
              </a:spcAft>
              <a:buClr>
                <a:srgbClr val="A50021"/>
              </a:buClr>
              <a:buSzPct val="125000"/>
              <a:buFont typeface="Arial" panose="020B0604020202020204" pitchFamily="34" charset="0"/>
              <a:buChar char="•"/>
            </a:pPr>
            <a:r>
              <a:rPr lang="en-US" sz="1300" dirty="0"/>
              <a:t>For expressing any desired antigen or other protein in animals that are infected with the genetically altered </a:t>
            </a:r>
            <a:r>
              <a:rPr lang="en-US" sz="1300" i="1" dirty="0" smtClean="0"/>
              <a:t>Babesia</a:t>
            </a:r>
          </a:p>
          <a:p>
            <a:pPr marL="285750" indent="-182880">
              <a:spcBef>
                <a:spcPts val="0"/>
              </a:spcBef>
              <a:spcAft>
                <a:spcPts val="600"/>
              </a:spcAft>
              <a:buClr>
                <a:srgbClr val="A50021"/>
              </a:buClr>
              <a:buSzPct val="125000"/>
              <a:buFont typeface="Arial" panose="020B0604020202020204" pitchFamily="34" charset="0"/>
              <a:buChar char="•"/>
            </a:pPr>
            <a:r>
              <a:rPr lang="en-US" sz="1300" dirty="0"/>
              <a:t>For vaccinating cattle in tropical areas of the world where gathering cattle could be a cumbersome procedure</a:t>
            </a:r>
          </a:p>
        </p:txBody>
      </p:sp>
      <p:sp>
        <p:nvSpPr>
          <p:cNvPr id="4" name="Title 3"/>
          <p:cNvSpPr>
            <a:spLocks noGrp="1"/>
          </p:cNvSpPr>
          <p:nvPr>
            <p:ph type="ctrTitle"/>
          </p:nvPr>
        </p:nvSpPr>
        <p:spPr>
          <a:xfrm>
            <a:off x="391617" y="194278"/>
            <a:ext cx="4781962" cy="1702160"/>
          </a:xfrm>
        </p:spPr>
        <p:txBody>
          <a:bodyPr>
            <a:normAutofit/>
          </a:bodyPr>
          <a:lstStyle/>
          <a:p>
            <a:pPr algn="ctr"/>
            <a:r>
              <a:rPr lang="en-US" sz="2600" b="1" dirty="0" smtClean="0">
                <a:solidFill>
                  <a:srgbClr val="7C4B3B"/>
                </a:solidFill>
              </a:rPr>
              <a:t>Genetically Modified </a:t>
            </a:r>
            <a:r>
              <a:rPr lang="en-US" sz="2600" b="1" i="1" dirty="0" smtClean="0">
                <a:solidFill>
                  <a:srgbClr val="7C4B3B"/>
                </a:solidFill>
              </a:rPr>
              <a:t>Babesia</a:t>
            </a:r>
            <a:r>
              <a:rPr lang="en-US" sz="2600" b="1" dirty="0" smtClean="0">
                <a:solidFill>
                  <a:srgbClr val="7C4B3B"/>
                </a:solidFill>
              </a:rPr>
              <a:t> Parasites Expressing Protective Tick Antigens</a:t>
            </a:r>
            <a:endParaRPr lang="en-US" sz="2600" b="1" dirty="0">
              <a:solidFill>
                <a:srgbClr val="7C4B3B"/>
              </a:solidFill>
            </a:endParaRPr>
          </a:p>
        </p:txBody>
      </p:sp>
      <p:sp>
        <p:nvSpPr>
          <p:cNvPr id="7" name="Subtitle 4"/>
          <p:cNvSpPr txBox="1">
            <a:spLocks/>
          </p:cNvSpPr>
          <p:nvPr/>
        </p:nvSpPr>
        <p:spPr>
          <a:xfrm>
            <a:off x="649706" y="2008889"/>
            <a:ext cx="4644190" cy="4678925"/>
          </a:xfrm>
          <a:prstGeom prst="rect">
            <a:avLst/>
          </a:prstGeom>
        </p:spPr>
        <p:txBody>
          <a:bodyPr vert="horz" lIns="91440" tIns="45720" rIns="91440" bIns="45720" rtlCol="0">
            <a:normAutofit/>
          </a:bodyPr>
          <a:lstStyle>
            <a:lvl1pPr marL="0" indent="0" algn="l" defTabSz="914400" rtl="0" eaLnBrk="1" latinLnBrk="0" hangingPunct="1">
              <a:spcBef>
                <a:spcPct val="20000"/>
              </a:spcBef>
              <a:buClr>
                <a:schemeClr val="accent1"/>
              </a:buClr>
              <a:buSzPct val="76000"/>
              <a:buFont typeface="Wingdings 2" pitchFamily="18" charset="2"/>
              <a:buNone/>
              <a:defRPr sz="1800" kern="1200">
                <a:solidFill>
                  <a:srgbClr val="424242"/>
                </a:solidFill>
                <a:latin typeface="+mn-lt"/>
                <a:ea typeface="+mn-ea"/>
                <a:cs typeface="+mn-cs"/>
              </a:defRPr>
            </a:lvl1pPr>
            <a:lvl2pPr marL="457200" indent="0" algn="ctr" defTabSz="914400" rtl="0" eaLnBrk="1" latinLnBrk="0" hangingPunct="1">
              <a:spcBef>
                <a:spcPct val="20000"/>
              </a:spcBef>
              <a:buClr>
                <a:schemeClr val="accent1"/>
              </a:buClr>
              <a:buSzPct val="76000"/>
              <a:buFont typeface="Wingdings 2" pitchFamily="18" charset="2"/>
              <a:buNone/>
              <a:defRPr sz="22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76000"/>
              <a:buFont typeface="Wingdings 2" pitchFamily="18" charset="2"/>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SzPct val="76000"/>
              <a:buFont typeface="Wingdings 2" pitchFamily="18" charset="2"/>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76000"/>
              <a:buFont typeface="Wingdings 2" pitchFamily="18" charset="2"/>
              <a:buNone/>
              <a:defRPr sz="16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9pPr>
          </a:lstStyle>
          <a:p>
            <a:pPr>
              <a:lnSpc>
                <a:spcPct val="110000"/>
              </a:lnSpc>
            </a:pPr>
            <a:r>
              <a:rPr lang="en-US" sz="1600" dirty="0" smtClean="0">
                <a:solidFill>
                  <a:schemeClr val="tx1"/>
                </a:solidFill>
              </a:rPr>
              <a:t>Methods </a:t>
            </a:r>
            <a:r>
              <a:rPr lang="en-US" sz="1600" dirty="0">
                <a:solidFill>
                  <a:schemeClr val="tx1"/>
                </a:solidFill>
              </a:rPr>
              <a:t>for stable transfection of </a:t>
            </a:r>
            <a:r>
              <a:rPr lang="en-US" sz="1600" i="1" dirty="0">
                <a:solidFill>
                  <a:schemeClr val="tx1"/>
                </a:solidFill>
              </a:rPr>
              <a:t>Babesia</a:t>
            </a:r>
            <a:r>
              <a:rPr lang="en-US" sz="1600" dirty="0">
                <a:solidFill>
                  <a:schemeClr val="tx1"/>
                </a:solidFill>
              </a:rPr>
              <a:t> parasites with any heterologous DNA and genetically altered </a:t>
            </a:r>
            <a:r>
              <a:rPr lang="en-US" sz="1600" i="1" dirty="0">
                <a:solidFill>
                  <a:schemeClr val="tx1"/>
                </a:solidFill>
              </a:rPr>
              <a:t>Babesia</a:t>
            </a:r>
            <a:r>
              <a:rPr lang="en-US" sz="1600" dirty="0">
                <a:solidFill>
                  <a:schemeClr val="tx1"/>
                </a:solidFill>
              </a:rPr>
              <a:t> expressing heterologous DNA. One application can be for vaccines conferring immunity against parasitic arthropods. The method involves transfecting </a:t>
            </a:r>
            <a:r>
              <a:rPr lang="en-US" sz="1600" dirty="0" smtClean="0">
                <a:solidFill>
                  <a:schemeClr val="tx1"/>
                </a:solidFill>
              </a:rPr>
              <a:t>foreign </a:t>
            </a:r>
            <a:r>
              <a:rPr lang="en-US" sz="1600" dirty="0">
                <a:solidFill>
                  <a:schemeClr val="tx1"/>
                </a:solidFill>
              </a:rPr>
              <a:t>DNA into </a:t>
            </a:r>
            <a:r>
              <a:rPr lang="en-US" sz="1600" i="1" dirty="0">
                <a:solidFill>
                  <a:schemeClr val="tx1"/>
                </a:solidFill>
              </a:rPr>
              <a:t>Babesia</a:t>
            </a:r>
            <a:r>
              <a:rPr lang="en-US" sz="1600" dirty="0">
                <a:solidFill>
                  <a:schemeClr val="tx1"/>
                </a:solidFill>
              </a:rPr>
              <a:t> resulting in genetically modified parasites that will be able to express foreign genes in animal hosts. Divisional patent application. Parent U.S. patent No. is 9,265,818. </a:t>
            </a:r>
          </a:p>
          <a:p>
            <a:pPr>
              <a:lnSpc>
                <a:spcPct val="110000"/>
              </a:lnSpc>
            </a:pPr>
            <a:r>
              <a:rPr lang="en-US" sz="1500" i="1" dirty="0">
                <a:solidFill>
                  <a:srgbClr val="3C2A18"/>
                </a:solidFill>
              </a:rPr>
              <a:t>(Medical-Health)</a:t>
            </a:r>
          </a:p>
          <a:p>
            <a:endParaRPr lang="en-US" i="1" dirty="0" smtClean="0">
              <a:solidFill>
                <a:srgbClr val="3C2A18"/>
              </a:solidFill>
            </a:endParaRPr>
          </a:p>
          <a:p>
            <a:r>
              <a:rPr lang="en-US" i="1" dirty="0" smtClean="0">
                <a:solidFill>
                  <a:srgbClr val="3C2A18"/>
                </a:solidFill>
              </a:rPr>
              <a:t>Docket </a:t>
            </a:r>
            <a:r>
              <a:rPr lang="en-US" i="1" dirty="0">
                <a:solidFill>
                  <a:srgbClr val="3C2A18"/>
                </a:solidFill>
              </a:rPr>
              <a:t>No: </a:t>
            </a:r>
            <a:r>
              <a:rPr lang="en-US" i="1" dirty="0" smtClean="0">
                <a:solidFill>
                  <a:srgbClr val="3C2A18"/>
                </a:solidFill>
              </a:rPr>
              <a:t>35.16</a:t>
            </a:r>
            <a:endParaRPr lang="en-US" i="1" dirty="0">
              <a:solidFill>
                <a:srgbClr val="3C2A18"/>
              </a:solidFill>
            </a:endParaRPr>
          </a:p>
          <a:p>
            <a:r>
              <a:rPr lang="en-US" i="1" dirty="0" smtClean="0">
                <a:solidFill>
                  <a:srgbClr val="3C2A18"/>
                </a:solidFill>
              </a:rPr>
              <a:t>Contact: </a:t>
            </a:r>
            <a:r>
              <a:rPr lang="en-US" sz="1600" i="1" dirty="0" smtClean="0">
                <a:solidFill>
                  <a:srgbClr val="C00000"/>
                </a:solidFill>
                <a:hlinkClick r:id="rId2"/>
              </a:rPr>
              <a:t>David.Nicholson@ars.usda.gov</a:t>
            </a:r>
            <a:endParaRPr lang="en-US" sz="1600" i="1" dirty="0" smtClean="0">
              <a:solidFill>
                <a:srgbClr val="C00000"/>
              </a:solidFill>
            </a:endParaRPr>
          </a:p>
          <a:p>
            <a:endParaRPr lang="en-US" i="1" dirty="0">
              <a:solidFill>
                <a:srgbClr val="3C2A18"/>
              </a:solidFill>
            </a:endParaRPr>
          </a:p>
          <a:p>
            <a:pPr marL="285750" indent="-285750">
              <a:spcBef>
                <a:spcPts val="0"/>
              </a:spcBef>
              <a:spcAft>
                <a:spcPts val="600"/>
              </a:spcAft>
              <a:buClr>
                <a:srgbClr val="A50021"/>
              </a:buClr>
              <a:buFont typeface="Arial" panose="020B0604020202020204" pitchFamily="34" charset="0"/>
              <a:buChar char="•"/>
            </a:pPr>
            <a:endParaRPr lang="en-US" dirty="0" smtClean="0"/>
          </a:p>
          <a:p>
            <a:endParaRPr lang="en-US" dirty="0"/>
          </a:p>
        </p:txBody>
      </p:sp>
      <p:pic>
        <p:nvPicPr>
          <p:cNvPr id="2" name="Picture 1"/>
          <p:cNvPicPr>
            <a:picLocks noChangeAspect="1"/>
          </p:cNvPicPr>
          <p:nvPr/>
        </p:nvPicPr>
        <p:blipFill>
          <a:blip r:embed="rId3"/>
          <a:stretch>
            <a:fillRect/>
          </a:stretch>
        </p:blipFill>
        <p:spPr>
          <a:xfrm>
            <a:off x="7622976" y="194278"/>
            <a:ext cx="1830862" cy="1814611"/>
          </a:xfrm>
          <a:prstGeom prst="rect">
            <a:avLst/>
          </a:prstGeom>
          <a:ln w="31750">
            <a:solidFill>
              <a:schemeClr val="bg2"/>
            </a:solidFill>
          </a:ln>
        </p:spPr>
      </p:pic>
    </p:spTree>
    <p:extLst>
      <p:ext uri="{BB962C8B-B14F-4D97-AF65-F5344CB8AC3E}">
        <p14:creationId xmlns:p14="http://schemas.microsoft.com/office/powerpoint/2010/main" val="2594751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6331872" y="2462463"/>
            <a:ext cx="4413071" cy="3473116"/>
          </a:xfrm>
        </p:spPr>
        <p:txBody>
          <a:bodyPr>
            <a:noAutofit/>
          </a:bodyPr>
          <a:lstStyle/>
          <a:p>
            <a:pPr>
              <a:spcBef>
                <a:spcPts val="0"/>
              </a:spcBef>
              <a:buClr>
                <a:srgbClr val="A50021"/>
              </a:buClr>
            </a:pPr>
            <a:r>
              <a:rPr lang="en-US" altLang="en-US" sz="1900" b="1" dirty="0" smtClean="0">
                <a:solidFill>
                  <a:srgbClr val="7C4B3B"/>
                </a:solidFill>
              </a:rPr>
              <a:t>Benefits</a:t>
            </a:r>
            <a:endParaRPr lang="en-US" altLang="en-US" sz="1900" b="1" dirty="0">
              <a:solidFill>
                <a:srgbClr val="7C4B3B"/>
              </a:solidFill>
            </a:endParaRPr>
          </a:p>
          <a:p>
            <a:pPr marL="285750" indent="-182880">
              <a:spcBef>
                <a:spcPts val="0"/>
              </a:spcBef>
              <a:spcAft>
                <a:spcPts val="400"/>
              </a:spcAft>
              <a:buClr>
                <a:srgbClr val="A50021"/>
              </a:buClr>
              <a:buFont typeface="Arial" panose="020B0604020202020204" pitchFamily="34" charset="0"/>
              <a:buChar char="•"/>
            </a:pPr>
            <a:endParaRPr lang="en-US" sz="400" dirty="0" smtClean="0"/>
          </a:p>
          <a:p>
            <a:pPr marL="285750" indent="-182880">
              <a:spcBef>
                <a:spcPts val="0"/>
              </a:spcBef>
              <a:spcAft>
                <a:spcPts val="600"/>
              </a:spcAft>
              <a:buClr>
                <a:srgbClr val="A50021"/>
              </a:buClr>
              <a:buSzPct val="125000"/>
              <a:buFont typeface="Arial" panose="020B0604020202020204" pitchFamily="34" charset="0"/>
              <a:buChar char="•"/>
            </a:pPr>
            <a:r>
              <a:rPr lang="en-US" sz="1200" dirty="0"/>
              <a:t>Darts are fired from a conventional shot gun so there is no need to purchase a specifically designed gun </a:t>
            </a:r>
            <a:endParaRPr lang="en-US" sz="1200" dirty="0" smtClean="0"/>
          </a:p>
          <a:p>
            <a:pPr marL="285750" indent="-182880">
              <a:spcBef>
                <a:spcPts val="0"/>
              </a:spcBef>
              <a:spcAft>
                <a:spcPts val="600"/>
              </a:spcAft>
              <a:buClr>
                <a:srgbClr val="A50021"/>
              </a:buClr>
              <a:buSzPct val="125000"/>
              <a:buFont typeface="Arial" panose="020B0604020202020204" pitchFamily="34" charset="0"/>
              <a:buChar char="•"/>
            </a:pPr>
            <a:r>
              <a:rPr lang="en-US" sz="1200" dirty="0"/>
              <a:t>The darts contain a drug or vaccine, in a powdered, pelleted, or lyophized state which have a longer shelf-life than a conventional dart delivery </a:t>
            </a:r>
            <a:r>
              <a:rPr lang="en-US" sz="1200" dirty="0" smtClean="0"/>
              <a:t>system</a:t>
            </a:r>
          </a:p>
          <a:p>
            <a:pPr marL="285750" indent="-182880">
              <a:spcBef>
                <a:spcPts val="0"/>
              </a:spcBef>
              <a:spcAft>
                <a:spcPts val="600"/>
              </a:spcAft>
              <a:buClr>
                <a:srgbClr val="A50021"/>
              </a:buClr>
              <a:buSzPct val="125000"/>
              <a:buFont typeface="Arial" panose="020B0604020202020204" pitchFamily="34" charset="0"/>
              <a:buChar char="•"/>
            </a:pPr>
            <a:r>
              <a:rPr lang="en-US" sz="1200" dirty="0"/>
              <a:t>The system has a unique animal marking system which is incorporated into the design of the </a:t>
            </a:r>
            <a:r>
              <a:rPr lang="en-US" sz="1200" dirty="0" smtClean="0"/>
              <a:t>dart</a:t>
            </a:r>
          </a:p>
          <a:p>
            <a:pPr marL="285750" indent="-182880">
              <a:spcBef>
                <a:spcPts val="0"/>
              </a:spcBef>
              <a:spcAft>
                <a:spcPts val="600"/>
              </a:spcAft>
              <a:buClr>
                <a:srgbClr val="A50021"/>
              </a:buClr>
              <a:buSzPct val="125000"/>
              <a:buFont typeface="Arial" panose="020B0604020202020204" pitchFamily="34" charset="0"/>
              <a:buChar char="•"/>
            </a:pPr>
            <a:r>
              <a:rPr lang="en-US" altLang="en-US" sz="1900" b="1" dirty="0" smtClean="0">
                <a:solidFill>
                  <a:schemeClr val="accent2">
                    <a:lumMod val="75000"/>
                  </a:schemeClr>
                </a:solidFill>
              </a:rPr>
              <a:t>Applications</a:t>
            </a:r>
          </a:p>
          <a:p>
            <a:pPr>
              <a:spcBef>
                <a:spcPts val="0"/>
              </a:spcBef>
              <a:buClr>
                <a:srgbClr val="A50021"/>
              </a:buClr>
            </a:pPr>
            <a:endParaRPr lang="en-US" altLang="en-US" sz="400" b="1" dirty="0">
              <a:solidFill>
                <a:schemeClr val="accent2">
                  <a:lumMod val="75000"/>
                </a:schemeClr>
              </a:solidFill>
            </a:endParaRPr>
          </a:p>
          <a:p>
            <a:pPr marL="285750" indent="-182880">
              <a:spcBef>
                <a:spcPts val="0"/>
              </a:spcBef>
              <a:spcAft>
                <a:spcPts val="600"/>
              </a:spcAft>
              <a:buClr>
                <a:srgbClr val="A50021"/>
              </a:buClr>
              <a:buSzPct val="125000"/>
              <a:buFont typeface="Arial" panose="020B0604020202020204" pitchFamily="34" charset="0"/>
              <a:buChar char="•"/>
            </a:pPr>
            <a:r>
              <a:rPr lang="en-US" sz="1200" dirty="0"/>
              <a:t>Veterinarians and livestock producers to remotely deliver vaccines and powdered medications to livestock without having to purchase a gun designed specifically for the delivery of darts</a:t>
            </a:r>
          </a:p>
        </p:txBody>
      </p:sp>
      <p:sp>
        <p:nvSpPr>
          <p:cNvPr id="4" name="Title 3"/>
          <p:cNvSpPr>
            <a:spLocks noGrp="1"/>
          </p:cNvSpPr>
          <p:nvPr>
            <p:ph type="ctrTitle"/>
          </p:nvPr>
        </p:nvSpPr>
        <p:spPr>
          <a:xfrm>
            <a:off x="608185" y="10798"/>
            <a:ext cx="4417807" cy="1702160"/>
          </a:xfrm>
        </p:spPr>
        <p:txBody>
          <a:bodyPr>
            <a:normAutofit/>
          </a:bodyPr>
          <a:lstStyle/>
          <a:p>
            <a:pPr algn="ctr"/>
            <a:r>
              <a:rPr lang="en-US" sz="3400" b="1" dirty="0" smtClean="0">
                <a:solidFill>
                  <a:srgbClr val="7C4B3B"/>
                </a:solidFill>
              </a:rPr>
              <a:t>Dart Delivery System</a:t>
            </a:r>
            <a:endParaRPr lang="en-US" sz="3400" b="1" dirty="0">
              <a:solidFill>
                <a:srgbClr val="7C4B3B"/>
              </a:solidFill>
            </a:endParaRPr>
          </a:p>
        </p:txBody>
      </p:sp>
      <p:sp>
        <p:nvSpPr>
          <p:cNvPr id="7" name="Subtitle 4"/>
          <p:cNvSpPr txBox="1">
            <a:spLocks/>
          </p:cNvSpPr>
          <p:nvPr/>
        </p:nvSpPr>
        <p:spPr>
          <a:xfrm>
            <a:off x="925743" y="2082957"/>
            <a:ext cx="4413071" cy="3670923"/>
          </a:xfrm>
          <a:prstGeom prst="rect">
            <a:avLst/>
          </a:prstGeom>
        </p:spPr>
        <p:txBody>
          <a:bodyPr vert="horz" lIns="91440" tIns="45720" rIns="91440" bIns="45720" rtlCol="0">
            <a:normAutofit/>
          </a:bodyPr>
          <a:lstStyle>
            <a:lvl1pPr marL="0" indent="0" algn="l" defTabSz="914400" rtl="0" eaLnBrk="1" latinLnBrk="0" hangingPunct="1">
              <a:spcBef>
                <a:spcPct val="20000"/>
              </a:spcBef>
              <a:buClr>
                <a:schemeClr val="accent1"/>
              </a:buClr>
              <a:buSzPct val="76000"/>
              <a:buFont typeface="Wingdings 2" pitchFamily="18" charset="2"/>
              <a:buNone/>
              <a:defRPr sz="1800" kern="1200">
                <a:solidFill>
                  <a:srgbClr val="424242"/>
                </a:solidFill>
                <a:latin typeface="+mn-lt"/>
                <a:ea typeface="+mn-ea"/>
                <a:cs typeface="+mn-cs"/>
              </a:defRPr>
            </a:lvl1pPr>
            <a:lvl2pPr marL="457200" indent="0" algn="ctr" defTabSz="914400" rtl="0" eaLnBrk="1" latinLnBrk="0" hangingPunct="1">
              <a:spcBef>
                <a:spcPct val="20000"/>
              </a:spcBef>
              <a:buClr>
                <a:schemeClr val="accent1"/>
              </a:buClr>
              <a:buSzPct val="76000"/>
              <a:buFont typeface="Wingdings 2" pitchFamily="18" charset="2"/>
              <a:buNone/>
              <a:defRPr sz="22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76000"/>
              <a:buFont typeface="Wingdings 2" pitchFamily="18" charset="2"/>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SzPct val="76000"/>
              <a:buFont typeface="Wingdings 2" pitchFamily="18" charset="2"/>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76000"/>
              <a:buFont typeface="Wingdings 2" pitchFamily="18" charset="2"/>
              <a:buNone/>
              <a:defRPr sz="16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9pPr>
          </a:lstStyle>
          <a:p>
            <a:r>
              <a:rPr lang="en-US" sz="1600" dirty="0">
                <a:solidFill>
                  <a:schemeClr val="tx1"/>
                </a:solidFill>
              </a:rPr>
              <a:t>A remote dart delivery system for accurately delivering a powdered medication and/or vaccine to animals at an extended range of up to 100 yards. The dart delivery system is designed to be fired from a conventional shotgun.</a:t>
            </a:r>
          </a:p>
          <a:p>
            <a:r>
              <a:rPr lang="en-US" sz="1400" i="1" dirty="0">
                <a:solidFill>
                  <a:srgbClr val="3C2A18"/>
                </a:solidFill>
              </a:rPr>
              <a:t>(Life </a:t>
            </a:r>
            <a:r>
              <a:rPr lang="en-US" sz="1400" i="1" dirty="0" smtClean="0">
                <a:solidFill>
                  <a:srgbClr val="3C2A18"/>
                </a:solidFill>
              </a:rPr>
              <a:t>Sciences)</a:t>
            </a:r>
          </a:p>
          <a:p>
            <a:endParaRPr lang="en-US" i="1" dirty="0" smtClean="0">
              <a:solidFill>
                <a:srgbClr val="3C2A18"/>
              </a:solidFill>
            </a:endParaRPr>
          </a:p>
          <a:p>
            <a:r>
              <a:rPr lang="en-US" i="1" dirty="0" smtClean="0">
                <a:solidFill>
                  <a:srgbClr val="3C2A18"/>
                </a:solidFill>
              </a:rPr>
              <a:t>Docket </a:t>
            </a:r>
            <a:r>
              <a:rPr lang="en-US" i="1" dirty="0">
                <a:solidFill>
                  <a:srgbClr val="3C2A18"/>
                </a:solidFill>
              </a:rPr>
              <a:t>No: </a:t>
            </a:r>
            <a:r>
              <a:rPr lang="en-US" i="1" dirty="0" smtClean="0">
                <a:solidFill>
                  <a:srgbClr val="3C2A18"/>
                </a:solidFill>
              </a:rPr>
              <a:t>127.14</a:t>
            </a:r>
            <a:endParaRPr lang="en-US" i="1" dirty="0">
              <a:solidFill>
                <a:srgbClr val="3C2A18"/>
              </a:solidFill>
            </a:endParaRPr>
          </a:p>
          <a:p>
            <a:r>
              <a:rPr lang="en-US" i="1" dirty="0" smtClean="0">
                <a:solidFill>
                  <a:srgbClr val="3C2A18"/>
                </a:solidFill>
              </a:rPr>
              <a:t>Contact: </a:t>
            </a:r>
            <a:r>
              <a:rPr lang="en-US" sz="1600" i="1" dirty="0" smtClean="0">
                <a:solidFill>
                  <a:srgbClr val="3C2A18"/>
                </a:solidFill>
                <a:hlinkClick r:id="rId2"/>
              </a:rPr>
              <a:t>Jeffrey.Walenta@ars.usda.gov</a:t>
            </a:r>
            <a:endParaRPr lang="en-US" sz="1600" i="1" dirty="0" smtClean="0">
              <a:solidFill>
                <a:srgbClr val="3C2A18"/>
              </a:solidFill>
            </a:endParaRPr>
          </a:p>
          <a:p>
            <a:endParaRPr lang="en-US" i="1" dirty="0">
              <a:solidFill>
                <a:srgbClr val="3C2A18"/>
              </a:solidFill>
            </a:endParaRPr>
          </a:p>
          <a:p>
            <a:pPr marL="285750" indent="-285750">
              <a:spcBef>
                <a:spcPts val="0"/>
              </a:spcBef>
              <a:spcAft>
                <a:spcPts val="600"/>
              </a:spcAft>
              <a:buClr>
                <a:srgbClr val="A50021"/>
              </a:buClr>
              <a:buFont typeface="Arial" panose="020B0604020202020204" pitchFamily="34" charset="0"/>
              <a:buChar char="•"/>
            </a:pPr>
            <a:endParaRPr lang="en-US" dirty="0" smtClean="0"/>
          </a:p>
          <a:p>
            <a:endParaRPr lang="en-US"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63915" y="171219"/>
            <a:ext cx="2548984" cy="1911738"/>
          </a:xfrm>
          <a:prstGeom prst="rect">
            <a:avLst/>
          </a:prstGeom>
          <a:ln w="31750">
            <a:solidFill>
              <a:schemeClr val="bg2"/>
            </a:solidFill>
          </a:ln>
        </p:spPr>
      </p:pic>
    </p:spTree>
    <p:extLst>
      <p:ext uri="{BB962C8B-B14F-4D97-AF65-F5344CB8AC3E}">
        <p14:creationId xmlns:p14="http://schemas.microsoft.com/office/powerpoint/2010/main" val="3841776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6331872" y="2462463"/>
            <a:ext cx="4413071" cy="3473116"/>
          </a:xfrm>
        </p:spPr>
        <p:txBody>
          <a:bodyPr>
            <a:noAutofit/>
          </a:bodyPr>
          <a:lstStyle/>
          <a:p>
            <a:pPr>
              <a:spcBef>
                <a:spcPts val="0"/>
              </a:spcBef>
              <a:buClr>
                <a:srgbClr val="A50021"/>
              </a:buClr>
            </a:pPr>
            <a:r>
              <a:rPr lang="en-US" altLang="en-US" sz="1900" b="1" dirty="0" smtClean="0">
                <a:solidFill>
                  <a:srgbClr val="7C4B3B"/>
                </a:solidFill>
              </a:rPr>
              <a:t>Benefits</a:t>
            </a:r>
            <a:endParaRPr lang="en-US" altLang="en-US" sz="1900" b="1" dirty="0">
              <a:solidFill>
                <a:srgbClr val="7C4B3B"/>
              </a:solidFill>
            </a:endParaRPr>
          </a:p>
          <a:p>
            <a:pPr marL="285750" indent="-182880">
              <a:spcBef>
                <a:spcPts val="0"/>
              </a:spcBef>
              <a:spcAft>
                <a:spcPts val="400"/>
              </a:spcAft>
              <a:buClr>
                <a:srgbClr val="A50021"/>
              </a:buClr>
              <a:buFont typeface="Arial" panose="020B0604020202020204" pitchFamily="34" charset="0"/>
              <a:buChar char="•"/>
            </a:pPr>
            <a:endParaRPr lang="en-US" sz="400" dirty="0" smtClean="0"/>
          </a:p>
          <a:p>
            <a:pPr marL="285750" indent="-182880">
              <a:spcBef>
                <a:spcPts val="0"/>
              </a:spcBef>
              <a:spcAft>
                <a:spcPts val="600"/>
              </a:spcAft>
              <a:buClr>
                <a:srgbClr val="A50021"/>
              </a:buClr>
              <a:buSzPct val="125000"/>
              <a:buFont typeface="Arial" panose="020B0604020202020204" pitchFamily="34" charset="0"/>
              <a:buChar char="•"/>
            </a:pPr>
            <a:r>
              <a:rPr lang="en-US" sz="1400" dirty="0" smtClean="0"/>
              <a:t>The </a:t>
            </a:r>
            <a:r>
              <a:rPr lang="en-US" sz="1400" dirty="0"/>
              <a:t>immortal cell line is free of avian leukosis virus (ALV) and yet susceptible to all subgroups of ALV, including subgroup </a:t>
            </a:r>
            <a:r>
              <a:rPr lang="en-US" sz="1400" dirty="0" smtClean="0"/>
              <a:t>E</a:t>
            </a:r>
          </a:p>
          <a:p>
            <a:pPr marL="285750" indent="-182880">
              <a:spcBef>
                <a:spcPts val="0"/>
              </a:spcBef>
              <a:spcAft>
                <a:spcPts val="600"/>
              </a:spcAft>
              <a:buClr>
                <a:srgbClr val="A50021"/>
              </a:buClr>
              <a:buSzPct val="125000"/>
              <a:buFont typeface="Arial" panose="020B0604020202020204" pitchFamily="34" charset="0"/>
              <a:buChar char="•"/>
            </a:pPr>
            <a:r>
              <a:rPr lang="en-US" sz="1400" dirty="0"/>
              <a:t>Supports virus </a:t>
            </a:r>
            <a:r>
              <a:rPr lang="en-US" sz="1400" dirty="0" smtClean="0"/>
              <a:t>replication</a:t>
            </a:r>
          </a:p>
          <a:p>
            <a:pPr marL="102870">
              <a:spcBef>
                <a:spcPts val="0"/>
              </a:spcBef>
              <a:spcAft>
                <a:spcPts val="600"/>
              </a:spcAft>
              <a:buClr>
                <a:srgbClr val="A50021"/>
              </a:buClr>
              <a:buSzPct val="125000"/>
            </a:pPr>
            <a:r>
              <a:rPr lang="en-US" altLang="en-US" sz="1900" b="1" dirty="0" smtClean="0">
                <a:solidFill>
                  <a:schemeClr val="accent2">
                    <a:lumMod val="75000"/>
                  </a:schemeClr>
                </a:solidFill>
              </a:rPr>
              <a:t>Applications</a:t>
            </a:r>
          </a:p>
          <a:p>
            <a:pPr>
              <a:spcBef>
                <a:spcPts val="0"/>
              </a:spcBef>
              <a:buClr>
                <a:srgbClr val="A50021"/>
              </a:buClr>
            </a:pPr>
            <a:endParaRPr lang="en-US" altLang="en-US" sz="400" b="1" dirty="0">
              <a:solidFill>
                <a:schemeClr val="accent2">
                  <a:lumMod val="75000"/>
                </a:schemeClr>
              </a:solidFill>
            </a:endParaRPr>
          </a:p>
          <a:p>
            <a:pPr marL="285750" indent="-182880">
              <a:spcBef>
                <a:spcPts val="0"/>
              </a:spcBef>
              <a:spcAft>
                <a:spcPts val="600"/>
              </a:spcAft>
              <a:buClr>
                <a:srgbClr val="A50021"/>
              </a:buClr>
              <a:buSzPct val="125000"/>
              <a:buFont typeface="Arial" panose="020B0604020202020204" pitchFamily="34" charset="0"/>
              <a:buChar char="•"/>
            </a:pPr>
            <a:r>
              <a:rPr lang="en-US" sz="1400" dirty="0"/>
              <a:t>Production of viral agents, e.g., recombinant viral agents, expression of recombinant proteins, diagnostic assays of pathological specimens, etc.</a:t>
            </a:r>
            <a:endParaRPr lang="en-US" sz="1300" dirty="0"/>
          </a:p>
        </p:txBody>
      </p:sp>
      <p:sp>
        <p:nvSpPr>
          <p:cNvPr id="4" name="Title 3"/>
          <p:cNvSpPr>
            <a:spLocks noGrp="1"/>
          </p:cNvSpPr>
          <p:nvPr>
            <p:ph type="ctrTitle"/>
          </p:nvPr>
        </p:nvSpPr>
        <p:spPr>
          <a:xfrm>
            <a:off x="527975" y="419023"/>
            <a:ext cx="4417807" cy="1702160"/>
          </a:xfrm>
        </p:spPr>
        <p:txBody>
          <a:bodyPr>
            <a:normAutofit/>
          </a:bodyPr>
          <a:lstStyle/>
          <a:p>
            <a:pPr algn="ctr"/>
            <a:r>
              <a:rPr lang="en-US" sz="3400" b="1" dirty="0" smtClean="0">
                <a:solidFill>
                  <a:srgbClr val="7C4B3B"/>
                </a:solidFill>
              </a:rPr>
              <a:t>Spontaneously Immortalized Avian Cell Line</a:t>
            </a:r>
            <a:endParaRPr lang="en-US" sz="3400" b="1" dirty="0">
              <a:solidFill>
                <a:srgbClr val="7C4B3B"/>
              </a:solidFill>
            </a:endParaRPr>
          </a:p>
        </p:txBody>
      </p:sp>
      <p:sp>
        <p:nvSpPr>
          <p:cNvPr id="7" name="Subtitle 4"/>
          <p:cNvSpPr txBox="1">
            <a:spLocks/>
          </p:cNvSpPr>
          <p:nvPr/>
        </p:nvSpPr>
        <p:spPr>
          <a:xfrm>
            <a:off x="620942" y="2462463"/>
            <a:ext cx="4413071" cy="3670923"/>
          </a:xfrm>
          <a:prstGeom prst="rect">
            <a:avLst/>
          </a:prstGeom>
        </p:spPr>
        <p:txBody>
          <a:bodyPr vert="horz" lIns="91440" tIns="45720" rIns="91440" bIns="45720" rtlCol="0">
            <a:normAutofit/>
          </a:bodyPr>
          <a:lstStyle>
            <a:lvl1pPr marL="0" indent="0" algn="l" defTabSz="914400" rtl="0" eaLnBrk="1" latinLnBrk="0" hangingPunct="1">
              <a:spcBef>
                <a:spcPct val="20000"/>
              </a:spcBef>
              <a:buClr>
                <a:schemeClr val="accent1"/>
              </a:buClr>
              <a:buSzPct val="76000"/>
              <a:buFont typeface="Wingdings 2" pitchFamily="18" charset="2"/>
              <a:buNone/>
              <a:defRPr sz="1800" kern="1200">
                <a:solidFill>
                  <a:srgbClr val="424242"/>
                </a:solidFill>
                <a:latin typeface="+mn-lt"/>
                <a:ea typeface="+mn-ea"/>
                <a:cs typeface="+mn-cs"/>
              </a:defRPr>
            </a:lvl1pPr>
            <a:lvl2pPr marL="457200" indent="0" algn="ctr" defTabSz="914400" rtl="0" eaLnBrk="1" latinLnBrk="0" hangingPunct="1">
              <a:spcBef>
                <a:spcPct val="20000"/>
              </a:spcBef>
              <a:buClr>
                <a:schemeClr val="accent1"/>
              </a:buClr>
              <a:buSzPct val="76000"/>
              <a:buFont typeface="Wingdings 2" pitchFamily="18" charset="2"/>
              <a:buNone/>
              <a:defRPr sz="22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76000"/>
              <a:buFont typeface="Wingdings 2" pitchFamily="18" charset="2"/>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SzPct val="76000"/>
              <a:buFont typeface="Wingdings 2" pitchFamily="18" charset="2"/>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76000"/>
              <a:buFont typeface="Wingdings 2" pitchFamily="18" charset="2"/>
              <a:buNone/>
              <a:defRPr sz="16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9pPr>
          </a:lstStyle>
          <a:p>
            <a:r>
              <a:rPr lang="en-US" sz="1600" dirty="0">
                <a:solidFill>
                  <a:schemeClr val="tx1"/>
                </a:solidFill>
              </a:rPr>
              <a:t>A spontaneously immortalized avian cell line, designated ZS-1, derived from the primary chicken embryonic fibroblasts.</a:t>
            </a:r>
          </a:p>
          <a:p>
            <a:r>
              <a:rPr lang="en-US" sz="1400" i="1" dirty="0">
                <a:solidFill>
                  <a:srgbClr val="3C2A18"/>
                </a:solidFill>
              </a:rPr>
              <a:t>(Life Sciences)</a:t>
            </a:r>
          </a:p>
          <a:p>
            <a:endParaRPr lang="en-US" i="1" dirty="0" smtClean="0">
              <a:solidFill>
                <a:srgbClr val="3C2A18"/>
              </a:solidFill>
            </a:endParaRPr>
          </a:p>
          <a:p>
            <a:r>
              <a:rPr lang="en-US" i="1" dirty="0" smtClean="0">
                <a:solidFill>
                  <a:srgbClr val="3C2A18"/>
                </a:solidFill>
              </a:rPr>
              <a:t>Docket </a:t>
            </a:r>
            <a:r>
              <a:rPr lang="en-US" i="1" dirty="0">
                <a:solidFill>
                  <a:srgbClr val="3C2A18"/>
                </a:solidFill>
              </a:rPr>
              <a:t>No: </a:t>
            </a:r>
            <a:r>
              <a:rPr lang="en-US" i="1" dirty="0" smtClean="0">
                <a:solidFill>
                  <a:srgbClr val="3C2A18"/>
                </a:solidFill>
              </a:rPr>
              <a:t>87.13</a:t>
            </a:r>
            <a:endParaRPr lang="en-US" i="1" dirty="0">
              <a:solidFill>
                <a:srgbClr val="3C2A18"/>
              </a:solidFill>
            </a:endParaRPr>
          </a:p>
          <a:p>
            <a:r>
              <a:rPr lang="en-US" i="1" dirty="0" smtClean="0">
                <a:solidFill>
                  <a:srgbClr val="3C2A18"/>
                </a:solidFill>
              </a:rPr>
              <a:t>Contact: </a:t>
            </a:r>
            <a:r>
              <a:rPr lang="en-US" sz="1600" i="1" dirty="0" smtClean="0">
                <a:solidFill>
                  <a:srgbClr val="3C2A18"/>
                </a:solidFill>
                <a:hlinkClick r:id="rId2"/>
              </a:rPr>
              <a:t>Renee.Wagner@ars.usda.gov</a:t>
            </a:r>
            <a:endParaRPr lang="en-US" sz="1600" i="1" dirty="0" smtClean="0">
              <a:solidFill>
                <a:srgbClr val="3C2A18"/>
              </a:solidFill>
            </a:endParaRPr>
          </a:p>
          <a:p>
            <a:endParaRPr lang="en-US" i="1" dirty="0">
              <a:solidFill>
                <a:srgbClr val="3C2A18"/>
              </a:solidFill>
            </a:endParaRPr>
          </a:p>
          <a:p>
            <a:pPr marL="285750" indent="-285750">
              <a:spcBef>
                <a:spcPts val="0"/>
              </a:spcBef>
              <a:spcAft>
                <a:spcPts val="600"/>
              </a:spcAft>
              <a:buClr>
                <a:srgbClr val="A50021"/>
              </a:buClr>
              <a:buFont typeface="Arial" panose="020B0604020202020204" pitchFamily="34" charset="0"/>
              <a:buChar char="•"/>
            </a:pPr>
            <a:endParaRPr lang="en-US" dirty="0" smtClean="0"/>
          </a:p>
          <a:p>
            <a:endParaRPr lang="en-US" dirty="0"/>
          </a:p>
        </p:txBody>
      </p:sp>
    </p:spTree>
    <p:extLst>
      <p:ext uri="{BB962C8B-B14F-4D97-AF65-F5344CB8AC3E}">
        <p14:creationId xmlns:p14="http://schemas.microsoft.com/office/powerpoint/2010/main" val="3120376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roduct overview presentation">
  <a:themeElements>
    <a:clrScheme name="Yellow Orange">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Century Gothic">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spDef>
      <a:spPr/>
      <a:bodyPr rtlCol="0" anchor="ctr"/>
      <a:lstStyle>
        <a:defPPr algn="ctr">
          <a:defRPr dirty="0"/>
        </a:defPPr>
      </a:lstStyle>
      <a:style>
        <a:lnRef idx="3">
          <a:schemeClr val="lt1"/>
        </a:lnRef>
        <a:fillRef idx="1">
          <a:schemeClr val="accent2"/>
        </a:fillRef>
        <a:effectRef idx="1">
          <a:schemeClr val="accent2"/>
        </a:effectRef>
        <a:fontRef idx="minor">
          <a:schemeClr val="lt1"/>
        </a:fontRef>
      </a:style>
    </a:spDef>
    <a:lnDef>
      <a:spPr/>
      <a:bodyPr/>
      <a:lstStyle/>
      <a:style>
        <a:lnRef idx="1">
          <a:schemeClr val="accent2"/>
        </a:lnRef>
        <a:fillRef idx="0">
          <a:schemeClr val="accent2"/>
        </a:fillRef>
        <a:effectRef idx="0">
          <a:schemeClr val="accent2"/>
        </a:effectRef>
        <a:fontRef idx="minor">
          <a:schemeClr val="tx1"/>
        </a:fontRef>
      </a:style>
    </a:lnDef>
    <a:txDef>
      <a:spPr>
        <a:noFill/>
        <a:ln>
          <a:solidFill>
            <a:schemeClr val="bg2"/>
          </a:solidFill>
        </a:ln>
      </a:spPr>
      <a:bodyPr wrap="square" rtlCol="0" anchor="ctr" anchorCtr="1">
        <a:spAutoFit/>
      </a:bodyPr>
      <a:lstStyle>
        <a:defPPr>
          <a:defRPr dirty="0"/>
        </a:defPPr>
      </a:lstStyle>
    </a:txDef>
  </a:objectDefaults>
  <a:extraClrSchemeLst/>
  <a:extLst>
    <a:ext uri="{05A4C25C-085E-4340-85A3-A5531E510DB2}">
      <thm15:themeFamily xmlns:thm15="http://schemas.microsoft.com/office/thememl/2012/main" name="Product overview presentation" id="{6ACF8B74-772D-4D90-B191-4261B820ED3A}" vid="{C96F654D-C5F0-4A1D-9AEE-172CC6481E1A}"/>
    </a:ext>
  </a:extLst>
</a:theme>
</file>

<file path=ppt/theme/theme2.xml><?xml version="1.0" encoding="utf-8"?>
<a:theme xmlns:a="http://schemas.openxmlformats.org/drawingml/2006/main" name="Office Theme">
  <a:themeElements>
    <a:clrScheme name="Yellow Orange">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Century Gothic">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Yellow Orange">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Century Gothic">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EAE9961A-FBB7-489A-81A4-8F8F99419F6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Business product overview presentation</Template>
  <TotalTime>1241</TotalTime>
  <Words>1445</Words>
  <Application>Microsoft Office PowerPoint</Application>
  <PresentationFormat>Widescreen</PresentationFormat>
  <Paragraphs>173</Paragraphs>
  <Slides>11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Century Gothic</vt:lpstr>
      <vt:lpstr>Wingdings 2</vt:lpstr>
      <vt:lpstr>Product overview presentation</vt:lpstr>
      <vt:lpstr>Method and System for Producing Aquaculture Feed </vt:lpstr>
      <vt:lpstr>Novel Oil Having Antibacterial Activity</vt:lpstr>
      <vt:lpstr>Methods and Strains for Producing Bioproducts in Aureobasidium Pullulans</vt:lpstr>
      <vt:lpstr>Mutated Salmonella Enterica</vt:lpstr>
      <vt:lpstr>Compositions and Methods for Repelling Bloodsucking and Biting Insects, Ticks and Mites</vt:lpstr>
      <vt:lpstr>In Vitro Parasite Feeding System</vt:lpstr>
      <vt:lpstr>Genetically Modified Babesia Parasites Expressing Protective Tick Antigens</vt:lpstr>
      <vt:lpstr>Dart Delivery System</vt:lpstr>
      <vt:lpstr>Spontaneously Immortalized Avian Cell Line</vt:lpstr>
      <vt:lpstr>Antimicrobial Enzyme Fusions Reduce Resistance and Kill Intracellular Staphylococcus Aureus</vt:lpstr>
      <vt:lpstr>High Affinity Monoclonal Antibodies for Detection of Shiga Toxin 2 (STX2)</vt:lpstr>
    </vt:vector>
  </TitlesOfParts>
  <Company>USDA/ARS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Mutated Salmonella Enterica</dc:title>
  <dc:creator>Repoza, Melissa</dc:creator>
  <cp:keywords/>
  <cp:lastModifiedBy>Cohn, Cathleen - ARS</cp:lastModifiedBy>
  <cp:revision>278</cp:revision>
  <dcterms:created xsi:type="dcterms:W3CDTF">2016-11-08T12:53:12Z</dcterms:created>
  <dcterms:modified xsi:type="dcterms:W3CDTF">2017-12-11T22:47:41Z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TC034605439991</vt:lpwstr>
  </property>
</Properties>
</file>