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14"/>
  </p:notesMasterIdLst>
  <p:handoutMasterIdLst>
    <p:handoutMasterId r:id="rId15"/>
  </p:handoutMasterIdLst>
  <p:sldIdLst>
    <p:sldId id="342" r:id="rId3"/>
    <p:sldId id="343" r:id="rId4"/>
    <p:sldId id="328" r:id="rId5"/>
    <p:sldId id="329" r:id="rId6"/>
    <p:sldId id="341" r:id="rId7"/>
    <p:sldId id="332" r:id="rId8"/>
    <p:sldId id="333" r:id="rId9"/>
    <p:sldId id="335" r:id="rId10"/>
    <p:sldId id="338" r:id="rId11"/>
    <p:sldId id="339" r:id="rId12"/>
    <p:sldId id="34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39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2A18"/>
    <a:srgbClr val="7C4B3B"/>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6984" autoAdjust="0"/>
  </p:normalViewPr>
  <p:slideViewPr>
    <p:cSldViewPr snapToGrid="0" showGuides="1">
      <p:cViewPr varScale="1">
        <p:scale>
          <a:sx n="95" d="100"/>
          <a:sy n="95" d="100"/>
        </p:scale>
        <p:origin x="67" y="192"/>
      </p:cViewPr>
      <p:guideLst>
        <p:guide orient="horz" pos="2160"/>
        <p:guide pos="3840"/>
        <p:guide orient="horz" pos="3960"/>
      </p:guideLst>
    </p:cSldViewPr>
  </p:slideViewPr>
  <p:outlineViewPr>
    <p:cViewPr>
      <p:scale>
        <a:sx n="33" d="100"/>
        <a:sy n="33" d="100"/>
      </p:scale>
      <p:origin x="0" y="-94968"/>
    </p:cViewPr>
  </p:outlineViewPr>
  <p:notesTextViewPr>
    <p:cViewPr>
      <p:scale>
        <a:sx n="3" d="2"/>
        <a:sy n="3" d="2"/>
      </p:scale>
      <p:origin x="0" y="0"/>
    </p:cViewPr>
  </p:notesTextViewPr>
  <p:sorterViewPr>
    <p:cViewPr>
      <p:scale>
        <a:sx n="100" d="100"/>
        <a:sy n="100" d="100"/>
      </p:scale>
      <p:origin x="0" y="-16326"/>
    </p:cViewPr>
  </p:sorterViewPr>
  <p:notesViewPr>
    <p:cSldViewPr snapToGrid="0" showGuides="1">
      <p:cViewPr varScale="1">
        <p:scale>
          <a:sx n="76" d="100"/>
          <a:sy n="76" d="100"/>
        </p:scale>
        <p:origin x="2538"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DC3787-D225-4F78-8E71-4DD8FC1EC8F1}" type="datetimeFigureOut">
              <a:rPr lang="en-US" smtClean="0"/>
              <a:t>12/11/2017</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86B2D29-8AC0-4FB1-933D-AD24ECC4354D}" type="slidenum">
              <a:rPr lang="en-US" smtClean="0"/>
              <a:t>‹#›</a:t>
            </a:fld>
            <a:endParaRPr lang="en-US" dirty="0"/>
          </a:p>
        </p:txBody>
      </p:sp>
    </p:spTree>
    <p:extLst>
      <p:ext uri="{BB962C8B-B14F-4D97-AF65-F5344CB8AC3E}">
        <p14:creationId xmlns:p14="http://schemas.microsoft.com/office/powerpoint/2010/main" val="19735408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E625E-096F-494B-B7CE-A49E276A3A39}" type="datetimeFigureOut">
              <a:rPr lang="en-US" smtClean="0"/>
              <a:t>12/11/2017</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A2C895-EB1C-4157-9E46-0DF3298BA9C2}" type="slidenum">
              <a:rPr lang="en-US" smtClean="0"/>
              <a:t>‹#›</a:t>
            </a:fld>
            <a:endParaRPr lang="en-US" dirty="0"/>
          </a:p>
        </p:txBody>
      </p:sp>
    </p:spTree>
    <p:extLst>
      <p:ext uri="{BB962C8B-B14F-4D97-AF65-F5344CB8AC3E}">
        <p14:creationId xmlns:p14="http://schemas.microsoft.com/office/powerpoint/2010/main" val="2167668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gradFill rotWithShape="1">
          <a:gsLst>
            <a:gs pos="0">
              <a:schemeClr val="bg2"/>
            </a:gs>
            <a:gs pos="62000">
              <a:schemeClr val="bg2">
                <a:tint val="92000"/>
                <a:shade val="66000"/>
                <a:satMod val="110000"/>
                <a:lumMod val="80000"/>
              </a:schemeClr>
            </a:gs>
            <a:gs pos="100000">
              <a:schemeClr val="accent3"/>
            </a:gs>
          </a:gsLst>
          <a:lin ang="5400000" scaled="0"/>
        </a:gradFill>
        <a:effectLst/>
      </p:bgPr>
    </p:bg>
    <p:spTree>
      <p:nvGrpSpPr>
        <p:cNvPr id="1" name=""/>
        <p:cNvGrpSpPr/>
        <p:nvPr/>
      </p:nvGrpSpPr>
      <p:grpSpPr>
        <a:xfrm>
          <a:off x="0" y="0"/>
          <a:ext cx="0" cy="0"/>
          <a:chOff x="0" y="0"/>
          <a:chExt cx="0" cy="0"/>
        </a:xfrm>
      </p:grpSpPr>
      <p:grpSp>
        <p:nvGrpSpPr>
          <p:cNvPr id="43" name="Group 42"/>
          <p:cNvGrpSpPr/>
          <p:nvPr/>
        </p:nvGrpSpPr>
        <p:grpSpPr>
          <a:xfrm>
            <a:off x="-509872" y="0"/>
            <a:ext cx="13243109"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7" name="Rectangle 46"/>
          <p:cNvSpPr/>
          <p:nvPr/>
        </p:nvSpPr>
        <p:spPr>
          <a:xfrm>
            <a:off x="6198795" y="-21511"/>
            <a:ext cx="46736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Date Placeholder 3"/>
          <p:cNvSpPr>
            <a:spLocks noGrp="1"/>
          </p:cNvSpPr>
          <p:nvPr>
            <p:ph type="dt" sz="half" idx="10"/>
          </p:nvPr>
        </p:nvSpPr>
        <p:spPr>
          <a:xfrm>
            <a:off x="6318325" y="1516829"/>
            <a:ext cx="2844800" cy="750981"/>
          </a:xfrm>
        </p:spPr>
        <p:txBody>
          <a:bodyPr anchor="b"/>
          <a:lstStyle>
            <a:lvl1pPr algn="l">
              <a:defRPr sz="2400"/>
            </a:lvl1pPr>
          </a:lstStyle>
          <a:p>
            <a:fld id="{35FB4A4D-BEB3-42DE-8D0E-DB8F0B5DA3ED}" type="datetime1">
              <a:rPr lang="en-US" smtClean="0"/>
              <a:t>12/11/2017</a:t>
            </a:fld>
            <a:endParaRPr lang="en-US" dirty="0"/>
          </a:p>
        </p:txBody>
      </p:sp>
      <p:sp>
        <p:nvSpPr>
          <p:cNvPr id="50" name="Rectangle 49"/>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Footer Placeholder 4"/>
          <p:cNvSpPr>
            <a:spLocks noGrp="1"/>
          </p:cNvSpPr>
          <p:nvPr>
            <p:ph type="ftr" sz="quarter" idx="11"/>
          </p:nvPr>
        </p:nvSpPr>
        <p:spPr>
          <a:xfrm>
            <a:off x="7071360" y="5719967"/>
            <a:ext cx="3775456"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6198795" y="5719967"/>
            <a:ext cx="858221" cy="365125"/>
          </a:xfrm>
        </p:spPr>
        <p:txBody>
          <a:bodyPr/>
          <a:lstStyle>
            <a:lvl1pPr>
              <a:defRPr>
                <a:solidFill>
                  <a:schemeClr val="accent1"/>
                </a:solidFill>
              </a:defRPr>
            </a:lvl1pPr>
          </a:lstStyle>
          <a:p>
            <a:fld id="{401CF334-2D5C-4859-84A6-CA7E6E43FAEB}" type="slidenum">
              <a:rPr lang="en-US" smtClean="0"/>
              <a:t>‹#›</a:t>
            </a:fld>
            <a:endParaRPr lang="en-US" dirty="0"/>
          </a:p>
        </p:txBody>
      </p:sp>
      <p:sp>
        <p:nvSpPr>
          <p:cNvPr id="89" name="Rectangle 88"/>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Picture Placeholder 7" title="Product photo placeholder"/>
          <p:cNvSpPr>
            <a:spLocks noGrp="1"/>
          </p:cNvSpPr>
          <p:nvPr>
            <p:ph type="pic" sz="quarter" idx="13" hasCustomPrompt="1"/>
          </p:nvPr>
        </p:nvSpPr>
        <p:spPr>
          <a:xfrm>
            <a:off x="1195939" y="2695635"/>
            <a:ext cx="4414838" cy="3551578"/>
          </a:xfrm>
        </p:spPr>
        <p:txBody>
          <a:bodyPr/>
          <a:lstStyle>
            <a:lvl1pPr marL="68580" indent="0">
              <a:buNone/>
              <a:defRPr/>
            </a:lvl1pPr>
          </a:lstStyle>
          <a:p>
            <a:r>
              <a:rPr lang="en-US" dirty="0" smtClean="0"/>
              <a:t>Insert product photo here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smtClean="0"/>
              <a:t>Click to edit Master title style</a:t>
            </a:r>
            <a:endParaRPr lang="en-US" dirty="0"/>
          </a:p>
        </p:txBody>
      </p:sp>
    </p:spTree>
    <p:extLst>
      <p:ext uri="{BB962C8B-B14F-4D97-AF65-F5344CB8AC3E}">
        <p14:creationId xmlns:p14="http://schemas.microsoft.com/office/powerpoint/2010/main" val="4035474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15:guide id="0" orient="horz" pos="2160" userDrawn="1">
          <p15:clr>
            <a:srgbClr val="FBAE40"/>
          </p15:clr>
        </p15:guide>
        <p15:guide id="1"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3DA557D-1DB1-46C0-998A-94433545C341}" type="datetime1">
              <a:rPr lang="en-US" smtClean="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5731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79A610B-0B0E-4C6C-A7A6-0853CA34DDCA}" type="datetime1">
              <a:rPr lang="en-US" smtClean="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8839201" y="1030147"/>
            <a:ext cx="1979271" cy="4780344"/>
          </a:xfrm>
        </p:spPr>
        <p:txBody>
          <a:bodyPr vert="eaVert" anchor="ctr"/>
          <a:lstStyle/>
          <a:p>
            <a:r>
              <a:rPr lang="en-US" smtClean="0"/>
              <a:t>Click to edit Master title style</a:t>
            </a:r>
            <a:endParaRPr lang="en-US"/>
          </a:p>
        </p:txBody>
      </p:sp>
    </p:spTree>
    <p:extLst>
      <p:ext uri="{BB962C8B-B14F-4D97-AF65-F5344CB8AC3E}">
        <p14:creationId xmlns:p14="http://schemas.microsoft.com/office/powerpoint/2010/main" val="3781237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FF0C144-8206-4C57-B7F2-12168FDC6C23}" type="datetime1">
              <a:rPr lang="en-US" smtClean="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963815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64C8FB8-1142-402E-8BCA-4DC30F103E56}" type="datetime1">
              <a:rPr lang="en-US" smtClean="0"/>
              <a:t>12/11/2017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1678194" y="4267201"/>
            <a:ext cx="8849956"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1678194" y="2900830"/>
            <a:ext cx="8849957" cy="1362075"/>
          </a:xfrm>
        </p:spPr>
        <p:txBody>
          <a:bodyPr anchor="b"/>
          <a:lstStyle>
            <a:lvl1pPr algn="l">
              <a:defRPr sz="4000" b="0" cap="none" baseline="0"/>
            </a:lvl1pPr>
          </a:lstStyle>
          <a:p>
            <a:r>
              <a:rPr lang="en-US" smtClean="0"/>
              <a:t>Click to edit Master title style</a:t>
            </a:r>
            <a:endParaRPr lang="en-US" dirty="0"/>
          </a:p>
        </p:txBody>
      </p:sp>
    </p:spTree>
    <p:extLst>
      <p:ext uri="{BB962C8B-B14F-4D97-AF65-F5344CB8AC3E}">
        <p14:creationId xmlns:p14="http://schemas.microsoft.com/office/powerpoint/2010/main" val="399303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65BCBAD-D360-40D3-A33A-B189CE27C2FB}" type="datetime1">
              <a:rPr lang="en-US" smtClean="0"/>
              <a:t>12/11/2017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Content Placeholder 8"/>
          <p:cNvSpPr>
            <a:spLocks noGrp="1"/>
          </p:cNvSpPr>
          <p:nvPr>
            <p:ph sz="quarter" idx="13"/>
          </p:nvPr>
        </p:nvSpPr>
        <p:spPr>
          <a:xfrm>
            <a:off x="1389888" y="2313432"/>
            <a:ext cx="4559808"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69455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6A93471D-48A1-4899-AFFF-8ACC56D03BF3}" type="datetime1">
              <a:rPr lang="en-US" smtClean="0"/>
              <a:t>12/11/2017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01CF334-2D5C-4859-84A6-CA7E6E43FAEB}" type="slidenum">
              <a:rPr lang="en-US" smtClean="0"/>
              <a:t>‹#›</a:t>
            </a:fld>
            <a:endParaRPr lang="en-US" dirty="0"/>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Tree>
    <p:extLst>
      <p:ext uri="{BB962C8B-B14F-4D97-AF65-F5344CB8AC3E}">
        <p14:creationId xmlns:p14="http://schemas.microsoft.com/office/powerpoint/2010/main" val="42415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4400513-7D68-4635-8489-06A9AFAAD13D}" type="datetime1">
              <a:rPr lang="en-US" smtClean="0"/>
              <a:t>12/11/2017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01CF334-2D5C-4859-84A6-CA7E6E43FAEB}" type="slidenum">
              <a:rPr lang="en-US" smtClean="0"/>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2213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6736AC-4807-4E91-B671-F9B91617C7B3}" type="datetime1">
              <a:rPr lang="en-US" smtClean="0"/>
              <a:t>12/11/2017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dirty="0"/>
          </a:p>
        </p:txBody>
      </p:sp>
    </p:spTree>
    <p:extLst>
      <p:ext uri="{BB962C8B-B14F-4D97-AF65-F5344CB8AC3E}">
        <p14:creationId xmlns:p14="http://schemas.microsoft.com/office/powerpoint/2010/main" val="1692133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6" name="Rectangle 45"/>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7" name="Rectangle 56"/>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Date Placeholder 4"/>
          <p:cNvSpPr>
            <a:spLocks noGrp="1"/>
          </p:cNvSpPr>
          <p:nvPr>
            <p:ph type="dt" sz="half" idx="10"/>
          </p:nvPr>
        </p:nvSpPr>
        <p:spPr/>
        <p:txBody>
          <a:bodyPr/>
          <a:lstStyle/>
          <a:p>
            <a:fld id="{1222DBCC-10C7-4CB5-9734-C5542D870FBB}" type="datetime1">
              <a:rPr lang="en-US" smtClean="0"/>
              <a:t>12/11/2017</a:t>
            </a:fld>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58" name="Rectangle 57"/>
          <p:cNvSpPr/>
          <p:nvPr/>
        </p:nvSpPr>
        <p:spPr>
          <a:xfrm>
            <a:off x="1207429" y="601884"/>
            <a:ext cx="4749676"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1" name="Rectangle 60"/>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6319777" y="2657435"/>
            <a:ext cx="4406096" cy="1463153"/>
          </a:xfrm>
        </p:spPr>
        <p:txBody>
          <a:bodyPr anchor="b">
            <a:normAutofit/>
          </a:bodyPr>
          <a:lstStyle>
            <a:lvl1pPr algn="l">
              <a:defRPr sz="2800" b="0"/>
            </a:lvl1pPr>
          </a:lstStyle>
          <a:p>
            <a:r>
              <a:rPr lang="en-US" smtClean="0"/>
              <a:t>Click to edit Master title style</a:t>
            </a:r>
            <a:endParaRPr lang="en-US"/>
          </a:p>
        </p:txBody>
      </p:sp>
    </p:spTree>
    <p:extLst>
      <p:ext uri="{BB962C8B-B14F-4D97-AF65-F5344CB8AC3E}">
        <p14:creationId xmlns:p14="http://schemas.microsoft.com/office/powerpoint/2010/main" val="1211965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509872" y="0"/>
            <a:ext cx="13243109"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94" name="Rectangle 93"/>
          <p:cNvSpPr/>
          <p:nvPr/>
        </p:nvSpPr>
        <p:spPr>
          <a:xfrm>
            <a:off x="6081656" y="-21511"/>
            <a:ext cx="4905488"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1" name="Rectangle 10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2" name="Rectangle 101"/>
          <p:cNvSpPr/>
          <p:nvPr/>
        </p:nvSpPr>
        <p:spPr>
          <a:xfrm>
            <a:off x="1207429" y="601884"/>
            <a:ext cx="4749676"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5" name="Rectangle 104"/>
          <p:cNvSpPr/>
          <p:nvPr/>
        </p:nvSpPr>
        <p:spPr>
          <a:xfrm>
            <a:off x="6201185" y="6088284"/>
            <a:ext cx="46736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Date Placeholder 4"/>
          <p:cNvSpPr>
            <a:spLocks noGrp="1"/>
          </p:cNvSpPr>
          <p:nvPr>
            <p:ph type="dt" sz="half" idx="10"/>
          </p:nvPr>
        </p:nvSpPr>
        <p:spPr/>
        <p:txBody>
          <a:bodyPr/>
          <a:lstStyle/>
          <a:p>
            <a:fld id="{223346AD-5C1D-4E35-A3CE-CF8952DE9936}" type="datetime1">
              <a:rPr lang="en-US" smtClean="0"/>
              <a:t>12/11/2017</a:t>
            </a:fld>
            <a:endParaRPr lang="en-US" dirty="0"/>
          </a:p>
        </p:txBody>
      </p:sp>
      <p:sp>
        <p:nvSpPr>
          <p:cNvPr id="6" name="Footer Placeholder 5"/>
          <p:cNvSpPr>
            <a:spLocks noGrp="1"/>
          </p:cNvSpPr>
          <p:nvPr>
            <p:ph type="ftr" sz="quarter" idx="11"/>
          </p:nvPr>
        </p:nvSpPr>
        <p:spPr>
          <a:xfrm>
            <a:off x="6188597" y="5724836"/>
            <a:ext cx="4658219"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dirty="0"/>
          </a:p>
        </p:txBody>
      </p:sp>
      <p:sp>
        <p:nvSpPr>
          <p:cNvPr id="3" name="Picture Placeholder 2"/>
          <p:cNvSpPr>
            <a:spLocks noGrp="1"/>
          </p:cNvSpPr>
          <p:nvPr>
            <p:ph type="pic" idx="1"/>
          </p:nvPr>
        </p:nvSpPr>
        <p:spPr>
          <a:xfrm>
            <a:off x="1340278" y="693795"/>
            <a:ext cx="4479497"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6312565" y="2660904"/>
            <a:ext cx="4401312" cy="1463040"/>
          </a:xfrm>
        </p:spPr>
        <p:txBody>
          <a:bodyPr anchor="b">
            <a:normAutofit/>
          </a:bodyPr>
          <a:lstStyle>
            <a:lvl1pPr algn="l">
              <a:defRPr sz="2800" b="0"/>
            </a:lvl1pPr>
          </a:lstStyle>
          <a:p>
            <a:r>
              <a:rPr lang="en-US" smtClean="0"/>
              <a:t>Click to edit Master title style</a:t>
            </a:r>
            <a:endParaRPr lang="en-US"/>
          </a:p>
        </p:txBody>
      </p:sp>
    </p:spTree>
    <p:extLst>
      <p:ext uri="{BB962C8B-B14F-4D97-AF65-F5344CB8AC3E}">
        <p14:creationId xmlns:p14="http://schemas.microsoft.com/office/powerpoint/2010/main" val="3292151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406400" y="0"/>
            <a:ext cx="13243109"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800"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66" name="Rectangle 65"/>
          <p:cNvSpPr/>
          <p:nvPr/>
        </p:nvSpPr>
        <p:spPr>
          <a:xfrm>
            <a:off x="609600" y="333488"/>
            <a:ext cx="109728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0" name="Rectangle 69"/>
          <p:cNvSpPr/>
          <p:nvPr/>
        </p:nvSpPr>
        <p:spPr>
          <a:xfrm>
            <a:off x="6081656" y="-21511"/>
            <a:ext cx="4905488"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1" name="Rectangle 70"/>
          <p:cNvSpPr/>
          <p:nvPr/>
        </p:nvSpPr>
        <p:spPr>
          <a:xfrm>
            <a:off x="6198795" y="-21510"/>
            <a:ext cx="46736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Date Placeholder 3"/>
          <p:cNvSpPr>
            <a:spLocks noGrp="1"/>
          </p:cNvSpPr>
          <p:nvPr>
            <p:ph type="dt" sz="half" idx="2"/>
          </p:nvPr>
        </p:nvSpPr>
        <p:spPr>
          <a:xfrm>
            <a:off x="7996517" y="224493"/>
            <a:ext cx="2844800" cy="365125"/>
          </a:xfrm>
          <a:prstGeom prst="rect">
            <a:avLst/>
          </a:prstGeom>
        </p:spPr>
        <p:txBody>
          <a:bodyPr vert="horz" lIns="91440" tIns="45720" rIns="91440" bIns="45720" rtlCol="0" anchor="ctr"/>
          <a:lstStyle>
            <a:lvl1pPr algn="r">
              <a:defRPr sz="1200">
                <a:solidFill>
                  <a:srgbClr val="FEFEFE"/>
                </a:solidFill>
              </a:defRPr>
            </a:lvl1pPr>
          </a:lstStyle>
          <a:p>
            <a:fld id="{EED287B1-10B2-498E-AB88-8F08CA169E5C}" type="datetime1">
              <a:rPr lang="en-US" smtClean="0"/>
              <a:t>12/11/2017</a:t>
            </a:fld>
            <a:endParaRPr lang="en-US" dirty="0"/>
          </a:p>
        </p:txBody>
      </p:sp>
      <p:sp>
        <p:nvSpPr>
          <p:cNvPr id="5" name="Footer Placeholder 4"/>
          <p:cNvSpPr>
            <a:spLocks noGrp="1"/>
          </p:cNvSpPr>
          <p:nvPr>
            <p:ph type="ftr" sz="quarter" idx="3"/>
          </p:nvPr>
        </p:nvSpPr>
        <p:spPr>
          <a:xfrm>
            <a:off x="6188597" y="5852161"/>
            <a:ext cx="4669536"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6198795" y="224492"/>
            <a:ext cx="1776208" cy="365125"/>
          </a:xfrm>
          <a:prstGeom prst="rect">
            <a:avLst/>
          </a:prstGeom>
        </p:spPr>
        <p:txBody>
          <a:bodyPr vert="horz" lIns="91440" tIns="45720" rIns="91440" bIns="45720" rtlCol="0" anchor="ctr"/>
          <a:lstStyle>
            <a:lvl1pPr algn="l">
              <a:defRPr sz="1200">
                <a:solidFill>
                  <a:srgbClr val="FEFEFE"/>
                </a:solidFill>
              </a:defRPr>
            </a:lvl1pPr>
          </a:lstStyle>
          <a:p>
            <a:fld id="{401CF334-2D5C-4859-84A6-CA7E6E43FAEB}" type="slidenum">
              <a:rPr lang="en-US" smtClean="0"/>
              <a:t>‹#›</a:t>
            </a:fld>
            <a:endParaRPr lang="en-US" dirty="0"/>
          </a:p>
        </p:txBody>
      </p:sp>
      <p:sp>
        <p:nvSpPr>
          <p:cNvPr id="3" name="Text Placeholder 2"/>
          <p:cNvSpPr>
            <a:spLocks noGrp="1"/>
          </p:cNvSpPr>
          <p:nvPr>
            <p:ph type="body" idx="1"/>
          </p:nvPr>
        </p:nvSpPr>
        <p:spPr>
          <a:xfrm>
            <a:off x="1391323" y="2323652"/>
            <a:ext cx="939097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1391320" y="1027664"/>
            <a:ext cx="9366325"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Tree>
    <p:extLst>
      <p:ext uri="{BB962C8B-B14F-4D97-AF65-F5344CB8AC3E}">
        <p14:creationId xmlns:p14="http://schemas.microsoft.com/office/powerpoint/2010/main" val="200855977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864" userDrawn="1">
          <p15:clr>
            <a:srgbClr val="F26B43"/>
          </p15:clr>
        </p15:guide>
        <p15:guide id="3" pos="679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Renee.wagner@ars.usda.gov" TargetMode="Externa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hyperlink" Target="mailto:David.Nicholson@ars.usda.gov"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mailto:Joseph.Lipovsky@ars.usda.gov"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mailto:Jeffrey.Walenta@ars.usda.gov"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mailto:Jim.Poulos@ars.usda.gov"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107501" y="2324447"/>
            <a:ext cx="4891177" cy="375717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marL="285750" indent="-182880">
              <a:spcBef>
                <a:spcPts val="0"/>
              </a:spcBef>
              <a:spcAft>
                <a:spcPts val="400"/>
              </a:spcAft>
              <a:buClr>
                <a:srgbClr val="A50021"/>
              </a:buClr>
              <a:buFont typeface="Arial" panose="020B0604020202020204" pitchFamily="34" charset="0"/>
              <a:buChar char="•"/>
            </a:pPr>
            <a:endParaRPr lang="en-US" sz="4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Acts as a secondary disinfection treatment against </a:t>
            </a:r>
            <a:r>
              <a:rPr lang="en-US" sz="1300" dirty="0">
                <a:solidFill>
                  <a:schemeClr val="tx1"/>
                </a:solidFill>
              </a:rPr>
              <a:t>a variety </a:t>
            </a:r>
            <a:r>
              <a:rPr lang="en-US" sz="1300" dirty="0"/>
              <a:t>of pathogenic and spoilage </a:t>
            </a:r>
            <a:r>
              <a:rPr lang="en-US" sz="1300" dirty="0" smtClean="0"/>
              <a:t>microorganisms for post processing of food and non-food products</a:t>
            </a:r>
            <a:endParaRPr lang="en-US" sz="1300" dirty="0"/>
          </a:p>
          <a:p>
            <a:pPr marL="285750" indent="-182880">
              <a:spcBef>
                <a:spcPts val="0"/>
              </a:spcBef>
              <a:spcAft>
                <a:spcPts val="600"/>
              </a:spcAft>
              <a:buClr>
                <a:srgbClr val="A50021"/>
              </a:buClr>
              <a:buSzPct val="125000"/>
              <a:buFont typeface="Arial" panose="020B0604020202020204" pitchFamily="34" charset="0"/>
              <a:buChar char="•"/>
            </a:pPr>
            <a:r>
              <a:rPr lang="en-US" sz="1300" dirty="0"/>
              <a:t>The design of the </a:t>
            </a:r>
            <a:r>
              <a:rPr lang="en-US" sz="1300" dirty="0" smtClean="0"/>
              <a:t>insert can be adjusted to manipulate chlorine dioxide concentration and release rate to meet specific product needs</a:t>
            </a:r>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Safe, environmentally friendly, easily incorporated into the packaging line, and economically feasible</a:t>
            </a:r>
            <a:endParaRPr lang="en-US" sz="1300" dirty="0"/>
          </a:p>
          <a:p>
            <a:pPr>
              <a:spcBef>
                <a:spcPts val="0"/>
              </a:spcBef>
              <a:buClr>
                <a:srgbClr val="A50021"/>
              </a:buClr>
            </a:pPr>
            <a:endParaRPr lang="en-US" altLang="en-US" sz="400" b="1" dirty="0">
              <a:solidFill>
                <a:schemeClr val="accent2">
                  <a:lumMod val="75000"/>
                </a:schemeClr>
              </a:solidFill>
            </a:endParaRPr>
          </a:p>
          <a:p>
            <a:pPr>
              <a:spcBef>
                <a:spcPts val="0"/>
              </a:spcBef>
              <a:buClr>
                <a:srgbClr val="A50021"/>
              </a:buClr>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400" dirty="0" smtClean="0"/>
              <a:t>This </a:t>
            </a:r>
            <a:r>
              <a:rPr lang="en-US" sz="1400" dirty="0"/>
              <a:t>packaging </a:t>
            </a:r>
            <a:r>
              <a:rPr lang="en-US" sz="1400" dirty="0" smtClean="0"/>
              <a:t>insert is a versatile solution to </a:t>
            </a:r>
            <a:r>
              <a:rPr lang="en-US" sz="1400" dirty="0"/>
              <a:t>enhance the microbial safety </a:t>
            </a:r>
            <a:r>
              <a:rPr lang="en-US" sz="1400" dirty="0" smtClean="0"/>
              <a:t>and the shelf-life of a variety of packaged food and non-food (e.g. medical equipment</a:t>
            </a:r>
            <a:r>
              <a:rPr lang="en-US" sz="1400" smtClean="0"/>
              <a:t>) products</a:t>
            </a:r>
            <a:endParaRPr lang="en-US" sz="1300" dirty="0"/>
          </a:p>
        </p:txBody>
      </p:sp>
      <p:sp>
        <p:nvSpPr>
          <p:cNvPr id="4" name="Title 3"/>
          <p:cNvSpPr>
            <a:spLocks noGrp="1"/>
          </p:cNvSpPr>
          <p:nvPr>
            <p:ph type="ctrTitle"/>
          </p:nvPr>
        </p:nvSpPr>
        <p:spPr>
          <a:xfrm>
            <a:off x="496046" y="621704"/>
            <a:ext cx="4885508" cy="1344073"/>
          </a:xfrm>
        </p:spPr>
        <p:txBody>
          <a:bodyPr>
            <a:noAutofit/>
          </a:bodyPr>
          <a:lstStyle/>
          <a:p>
            <a:pPr algn="ctr"/>
            <a:r>
              <a:rPr lang="en-US" sz="2400" b="1" dirty="0">
                <a:solidFill>
                  <a:srgbClr val="7C4B3B"/>
                </a:solidFill>
              </a:rPr>
              <a:t>Chlorine Dioxide Gas Releasing Package </a:t>
            </a:r>
            <a:r>
              <a:rPr lang="en-US" sz="2400" b="1" dirty="0" smtClean="0">
                <a:solidFill>
                  <a:srgbClr val="7C4B3B"/>
                </a:solidFill>
              </a:rPr>
              <a:t>Insert for </a:t>
            </a:r>
            <a:r>
              <a:rPr lang="en-US" sz="2400" b="1" dirty="0">
                <a:solidFill>
                  <a:srgbClr val="7C4B3B"/>
                </a:solidFill>
              </a:rPr>
              <a:t>Enhancing Microbial Safety of </a:t>
            </a:r>
            <a:r>
              <a:rPr lang="en-US" sz="2400" b="1" dirty="0" smtClean="0">
                <a:solidFill>
                  <a:srgbClr val="7C4B3B"/>
                </a:solidFill>
              </a:rPr>
              <a:t>Food and Non-Food</a:t>
            </a:r>
            <a:endParaRPr lang="en-US" sz="2400" b="1" dirty="0">
              <a:solidFill>
                <a:srgbClr val="7C4B3B"/>
              </a:solidFill>
            </a:endParaRPr>
          </a:p>
        </p:txBody>
      </p:sp>
      <p:sp>
        <p:nvSpPr>
          <p:cNvPr id="7" name="Subtitle 4"/>
          <p:cNvSpPr txBox="1">
            <a:spLocks/>
          </p:cNvSpPr>
          <p:nvPr/>
        </p:nvSpPr>
        <p:spPr>
          <a:xfrm>
            <a:off x="745384" y="2181137"/>
            <a:ext cx="4580022" cy="3670923"/>
          </a:xfrm>
          <a:prstGeom prst="rect">
            <a:avLst/>
          </a:prstGeom>
        </p:spPr>
        <p:txBody>
          <a:bodyPr vert="horz" lIns="91440" tIns="45720" rIns="91440" bIns="45720" rtlCol="0">
            <a:normAutofit fontScale="92500" lnSpcReduction="2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smtClean="0">
                <a:solidFill>
                  <a:schemeClr val="tx1"/>
                </a:solidFill>
              </a:rPr>
              <a:t>A novel</a:t>
            </a:r>
            <a:r>
              <a:rPr lang="en-US" dirty="0">
                <a:solidFill>
                  <a:schemeClr val="tx1"/>
                </a:solidFill>
              </a:rPr>
              <a:t>, </a:t>
            </a:r>
            <a:r>
              <a:rPr lang="en-US" dirty="0" err="1">
                <a:solidFill>
                  <a:schemeClr val="tx1"/>
                </a:solidFill>
              </a:rPr>
              <a:t>biobased</a:t>
            </a:r>
            <a:r>
              <a:rPr lang="en-US" dirty="0">
                <a:solidFill>
                  <a:schemeClr val="tx1"/>
                </a:solidFill>
              </a:rPr>
              <a:t> </a:t>
            </a:r>
            <a:r>
              <a:rPr lang="en-US" dirty="0" smtClean="0">
                <a:solidFill>
                  <a:schemeClr val="tx1"/>
                </a:solidFill>
              </a:rPr>
              <a:t>package insert </a:t>
            </a:r>
            <a:r>
              <a:rPr lang="en-US" dirty="0">
                <a:solidFill>
                  <a:schemeClr val="tx1"/>
                </a:solidFill>
              </a:rPr>
              <a:t>that can generate </a:t>
            </a:r>
            <a:r>
              <a:rPr lang="en-US" dirty="0" smtClean="0">
                <a:solidFill>
                  <a:schemeClr val="tx1"/>
                </a:solidFill>
              </a:rPr>
              <a:t>and release chlorine dioxide gas at </a:t>
            </a:r>
            <a:r>
              <a:rPr lang="en-US" dirty="0">
                <a:solidFill>
                  <a:schemeClr val="tx1"/>
                </a:solidFill>
              </a:rPr>
              <a:t>levels sufficient to inactivate microorganisms on </a:t>
            </a:r>
            <a:r>
              <a:rPr lang="en-US" dirty="0" smtClean="0">
                <a:solidFill>
                  <a:schemeClr val="tx1"/>
                </a:solidFill>
              </a:rPr>
              <a:t>food and non-food products. This insert offers </a:t>
            </a:r>
            <a:r>
              <a:rPr lang="en-US" dirty="0">
                <a:solidFill>
                  <a:schemeClr val="tx1"/>
                </a:solidFill>
              </a:rPr>
              <a:t>several desirable attributes for commercialization: 1) ease of manufacturing; 2) flexibility of </a:t>
            </a:r>
            <a:r>
              <a:rPr lang="en-US" dirty="0" smtClean="0">
                <a:solidFill>
                  <a:schemeClr val="tx1"/>
                </a:solidFill>
              </a:rPr>
              <a:t>design to manipulate the concentration and the rate of release; 3) economically feasible; 4) simple activation process and application into a package.</a:t>
            </a:r>
          </a:p>
          <a:p>
            <a:endParaRPr lang="en-US" dirty="0">
              <a:solidFill>
                <a:schemeClr val="tx1"/>
              </a:solidFill>
            </a:endParaRPr>
          </a:p>
          <a:p>
            <a:r>
              <a:rPr lang="en-US" i="1" dirty="0">
                <a:solidFill>
                  <a:srgbClr val="3C2A18"/>
                </a:solidFill>
              </a:rPr>
              <a:t>Docket No: </a:t>
            </a:r>
            <a:r>
              <a:rPr lang="en-US" dirty="0" smtClean="0"/>
              <a:t> 0154.15</a:t>
            </a:r>
          </a:p>
          <a:p>
            <a:r>
              <a:rPr lang="en-US" i="1" dirty="0" smtClean="0">
                <a:solidFill>
                  <a:srgbClr val="3C2A18"/>
                </a:solidFill>
              </a:rPr>
              <a:t>Contact</a:t>
            </a:r>
            <a:r>
              <a:rPr lang="en-US" i="1" dirty="0">
                <a:solidFill>
                  <a:srgbClr val="3C2A18"/>
                </a:solidFill>
              </a:rPr>
              <a:t>: </a:t>
            </a:r>
            <a:r>
              <a:rPr lang="en-US" i="1" dirty="0">
                <a:solidFill>
                  <a:srgbClr val="3C2A18"/>
                </a:solidFill>
                <a:hlinkClick r:id="rId2"/>
              </a:rPr>
              <a:t>Jim.Poulos@ars.usda.gov</a:t>
            </a:r>
            <a:endParaRPr lang="en-US" i="1" dirty="0">
              <a:solidFill>
                <a:srgbClr val="3C2A18"/>
              </a:solidFill>
            </a:endParaRPr>
          </a:p>
        </p:txBody>
      </p:sp>
      <p:pic>
        <p:nvPicPr>
          <p:cNvPr id="2" name="Picture 1"/>
          <p:cNvPicPr>
            <a:picLocks noChangeAspect="1"/>
          </p:cNvPicPr>
          <p:nvPr/>
        </p:nvPicPr>
        <p:blipFill>
          <a:blip r:embed="rId3"/>
          <a:stretch>
            <a:fillRect/>
          </a:stretch>
        </p:blipFill>
        <p:spPr>
          <a:xfrm>
            <a:off x="8122970" y="0"/>
            <a:ext cx="2422062" cy="1082746"/>
          </a:xfrm>
          <a:prstGeom prst="rect">
            <a:avLst/>
          </a:prstGeom>
        </p:spPr>
      </p:pic>
      <p:pic>
        <p:nvPicPr>
          <p:cNvPr id="6" name="Picture 5"/>
          <p:cNvPicPr>
            <a:picLocks noChangeAspect="1"/>
          </p:cNvPicPr>
          <p:nvPr/>
        </p:nvPicPr>
        <p:blipFill>
          <a:blip r:embed="rId4"/>
          <a:stretch>
            <a:fillRect/>
          </a:stretch>
        </p:blipFill>
        <p:spPr>
          <a:xfrm>
            <a:off x="8122970" y="1098390"/>
            <a:ext cx="2422062" cy="1082747"/>
          </a:xfrm>
          <a:prstGeom prst="rect">
            <a:avLst/>
          </a:prstGeom>
        </p:spPr>
      </p:pic>
      <p:sp>
        <p:nvSpPr>
          <p:cNvPr id="8" name="TextBox 7"/>
          <p:cNvSpPr txBox="1"/>
          <p:nvPr/>
        </p:nvSpPr>
        <p:spPr>
          <a:xfrm>
            <a:off x="6653655" y="197708"/>
            <a:ext cx="1468073" cy="646331"/>
          </a:xfrm>
          <a:prstGeom prst="rect">
            <a:avLst/>
          </a:prstGeom>
          <a:noFill/>
          <a:ln>
            <a:noFill/>
          </a:ln>
        </p:spPr>
        <p:txBody>
          <a:bodyPr wrap="square" rtlCol="0" anchor="ctr" anchorCtr="1">
            <a:spAutoFit/>
          </a:bodyPr>
          <a:lstStyle/>
          <a:p>
            <a:r>
              <a:rPr lang="en-US" b="1" dirty="0" smtClean="0"/>
              <a:t>3-layer insert</a:t>
            </a:r>
            <a:endParaRPr lang="en-US" b="1" dirty="0"/>
          </a:p>
        </p:txBody>
      </p:sp>
      <p:sp>
        <p:nvSpPr>
          <p:cNvPr id="9" name="TextBox 8"/>
          <p:cNvSpPr txBox="1"/>
          <p:nvPr/>
        </p:nvSpPr>
        <p:spPr>
          <a:xfrm>
            <a:off x="6645028" y="1293741"/>
            <a:ext cx="1468073" cy="646331"/>
          </a:xfrm>
          <a:prstGeom prst="rect">
            <a:avLst/>
          </a:prstGeom>
          <a:noFill/>
          <a:ln>
            <a:noFill/>
          </a:ln>
        </p:spPr>
        <p:txBody>
          <a:bodyPr wrap="square" rtlCol="0" anchor="ctr" anchorCtr="1">
            <a:spAutoFit/>
          </a:bodyPr>
          <a:lstStyle/>
          <a:p>
            <a:r>
              <a:rPr lang="en-US" b="1" dirty="0" smtClean="0"/>
              <a:t>5-layer insert</a:t>
            </a:r>
            <a:endParaRPr lang="en-US" b="1" dirty="0"/>
          </a:p>
        </p:txBody>
      </p:sp>
    </p:spTree>
    <p:extLst>
      <p:ext uri="{BB962C8B-B14F-4D97-AF65-F5344CB8AC3E}">
        <p14:creationId xmlns:p14="http://schemas.microsoft.com/office/powerpoint/2010/main" val="1451005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a:t>Quantitative and sensitive </a:t>
            </a:r>
            <a:r>
              <a:rPr lang="en-US" sz="13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1300" dirty="0"/>
              <a:t>Results obtained in 3 - 6 hours instead of days or </a:t>
            </a:r>
            <a:r>
              <a:rPr lang="en-US" sz="1300" dirty="0" smtClean="0"/>
              <a:t>weeks</a:t>
            </a:r>
          </a:p>
          <a:p>
            <a:pPr marL="285750" indent="-182880">
              <a:spcBef>
                <a:spcPts val="0"/>
              </a:spcBef>
              <a:spcAft>
                <a:spcPts val="600"/>
              </a:spcAft>
              <a:buClr>
                <a:srgbClr val="A50021"/>
              </a:buClr>
              <a:buSzPct val="125000"/>
              <a:buFont typeface="Arial" panose="020B0604020202020204" pitchFamily="34" charset="0"/>
              <a:buChar char="•"/>
            </a:pPr>
            <a:r>
              <a:rPr lang="en-US" sz="1400" dirty="0"/>
              <a:t>Can detect picogram quantities of </a:t>
            </a:r>
            <a:r>
              <a:rPr lang="en-US" sz="1400" dirty="0" smtClean="0"/>
              <a:t>toxin</a:t>
            </a:r>
          </a:p>
          <a:p>
            <a:pPr marL="285750" indent="-182880">
              <a:spcBef>
                <a:spcPts val="0"/>
              </a:spcBef>
              <a:spcAft>
                <a:spcPts val="600"/>
              </a:spcAft>
              <a:buClr>
                <a:srgbClr val="A50021"/>
              </a:buClr>
              <a:buSzPct val="125000"/>
              <a:buFont typeface="Arial" panose="020B0604020202020204" pitchFamily="34" charset="0"/>
              <a:buChar char="•"/>
            </a:pPr>
            <a:r>
              <a:rPr lang="en-US" sz="1400" dirty="0"/>
              <a:t>Used to develop very sensitive, rapid and highly specific </a:t>
            </a:r>
            <a:r>
              <a:rPr lang="en-US" sz="1400" dirty="0" smtClean="0"/>
              <a:t>immunoassays</a:t>
            </a:r>
          </a:p>
          <a:p>
            <a:pPr marL="102870">
              <a:spcBef>
                <a:spcPts val="0"/>
              </a:spcBef>
              <a:spcAft>
                <a:spcPts val="600"/>
              </a:spcAft>
              <a:buClr>
                <a:srgbClr val="A50021"/>
              </a:buClr>
              <a:buSzPct val="125000"/>
            </a:pPr>
            <a:endParaRPr lang="en-US" sz="14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400" dirty="0"/>
              <a:t>Used to develop a sandwich ELISA-based test for detecting BoNT/B</a:t>
            </a:r>
            <a:endParaRPr lang="en-US" sz="1300" dirty="0" smtClean="0"/>
          </a:p>
        </p:txBody>
      </p:sp>
      <p:sp>
        <p:nvSpPr>
          <p:cNvPr id="4" name="Title 3"/>
          <p:cNvSpPr>
            <a:spLocks noGrp="1"/>
          </p:cNvSpPr>
          <p:nvPr>
            <p:ph type="ctrTitle"/>
          </p:nvPr>
        </p:nvSpPr>
        <p:spPr>
          <a:xfrm>
            <a:off x="588858" y="582143"/>
            <a:ext cx="4417807" cy="1702160"/>
          </a:xfrm>
        </p:spPr>
        <p:txBody>
          <a:bodyPr>
            <a:noAutofit/>
          </a:bodyPr>
          <a:lstStyle/>
          <a:p>
            <a:pPr algn="ctr"/>
            <a:r>
              <a:rPr lang="en-US" sz="3000" b="1" dirty="0" smtClean="0">
                <a:solidFill>
                  <a:srgbClr val="7C4B3B"/>
                </a:solidFill>
              </a:rPr>
              <a:t>High-Affinity Monoclonal Antibodies </a:t>
            </a:r>
            <a:r>
              <a:rPr lang="en-US" sz="3000" b="1" dirty="0" smtClean="0">
                <a:solidFill>
                  <a:srgbClr val="7C4B3B"/>
                </a:solidFill>
              </a:rPr>
              <a:t>for </a:t>
            </a:r>
            <a:r>
              <a:rPr lang="en-US" sz="3000" b="1" dirty="0" smtClean="0">
                <a:solidFill>
                  <a:srgbClr val="7C4B3B"/>
                </a:solidFill>
              </a:rPr>
              <a:t>Botulinum Toxin Type B </a:t>
            </a:r>
            <a:endParaRPr lang="en-US" sz="3000" b="1" dirty="0">
              <a:solidFill>
                <a:srgbClr val="7C4B3B"/>
              </a:solidFill>
            </a:endParaRPr>
          </a:p>
        </p:txBody>
      </p:sp>
      <p:sp>
        <p:nvSpPr>
          <p:cNvPr id="7" name="Subtitle 4"/>
          <p:cNvSpPr txBox="1">
            <a:spLocks/>
          </p:cNvSpPr>
          <p:nvPr/>
        </p:nvSpPr>
        <p:spPr>
          <a:xfrm>
            <a:off x="925742" y="2598820"/>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Patent no. 8,900,824, High affinity antibodies for binding epitopes of Botulinum neurotoxin (BoNT) serotype B and hybridomas that produce such antibodies</a:t>
            </a:r>
            <a:r>
              <a:rPr lang="en-US" sz="1600" dirty="0" smtClean="0">
                <a:solidFill>
                  <a:schemeClr val="tx1"/>
                </a:solidFill>
              </a:rPr>
              <a:t>.</a:t>
            </a:r>
          </a:p>
          <a:p>
            <a:r>
              <a:rPr lang="en-US" sz="1400" i="1" dirty="0">
                <a:solidFill>
                  <a:srgbClr val="3C2A18"/>
                </a:solidFill>
              </a:rPr>
              <a:t>(Life Sciences)</a:t>
            </a:r>
          </a:p>
          <a:p>
            <a:endParaRPr lang="en-US" sz="1600" dirty="0"/>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191.09 &amp; 14.15</a:t>
            </a:r>
            <a:endParaRPr lang="en-US" i="1" dirty="0">
              <a:solidFill>
                <a:srgbClr val="3C2A18"/>
              </a:solidFill>
            </a:endParaRPr>
          </a:p>
          <a:p>
            <a:r>
              <a:rPr lang="en-US" i="1" dirty="0" smtClean="0">
                <a:solidFill>
                  <a:srgbClr val="3C2A18"/>
                </a:solidFill>
              </a:rPr>
              <a:t>Contact: </a:t>
            </a:r>
            <a:r>
              <a:rPr lang="en-US" sz="1600" i="1" dirty="0">
                <a:solidFill>
                  <a:srgbClr val="3C2A18"/>
                </a:solidFill>
                <a:hlinkClick r:id="rId2"/>
              </a:rPr>
              <a:t>David.Nicholson@ars.usda.gov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1598283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6255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900" dirty="0"/>
              <a:t>Quantitative and sensitive </a:t>
            </a:r>
            <a:r>
              <a:rPr lang="en-US" sz="9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900" dirty="0"/>
              <a:t>Results obtained in 3 - 6 hours instead of days or </a:t>
            </a:r>
            <a:r>
              <a:rPr lang="en-US" sz="900" dirty="0" smtClean="0"/>
              <a:t>weeks</a:t>
            </a:r>
          </a:p>
          <a:p>
            <a:pPr marL="285750" indent="-182880">
              <a:spcBef>
                <a:spcPts val="0"/>
              </a:spcBef>
              <a:spcAft>
                <a:spcPts val="600"/>
              </a:spcAft>
              <a:buClr>
                <a:srgbClr val="A50021"/>
              </a:buClr>
              <a:buSzPct val="125000"/>
              <a:buFont typeface="Arial" panose="020B0604020202020204" pitchFamily="34" charset="0"/>
              <a:buChar char="•"/>
            </a:pPr>
            <a:r>
              <a:rPr lang="en-US" sz="900" dirty="0"/>
              <a:t>New types of foods based on dairy and other food proteins over existing food </a:t>
            </a:r>
            <a:r>
              <a:rPr lang="en-US" sz="900" dirty="0" smtClean="0"/>
              <a:t>formulations</a:t>
            </a:r>
          </a:p>
          <a:p>
            <a:pPr marL="285750" indent="-182880">
              <a:spcBef>
                <a:spcPts val="0"/>
              </a:spcBef>
              <a:spcAft>
                <a:spcPts val="600"/>
              </a:spcAft>
              <a:buClr>
                <a:srgbClr val="A50021"/>
              </a:buClr>
              <a:buSzPct val="125000"/>
              <a:buFont typeface="Arial" panose="020B0604020202020204" pitchFamily="34" charset="0"/>
              <a:buChar char="•"/>
            </a:pPr>
            <a:r>
              <a:rPr lang="en-US" sz="900" dirty="0"/>
              <a:t>Allows inclusion of micronutrients, heat sensitive bioactives, probiotic/prebiotic blends into functional beverage and food </a:t>
            </a:r>
            <a:r>
              <a:rPr lang="en-US" sz="900" dirty="0" smtClean="0"/>
              <a:t>formulations</a:t>
            </a:r>
          </a:p>
          <a:p>
            <a:pPr marL="285750" indent="-182880">
              <a:spcBef>
                <a:spcPts val="0"/>
              </a:spcBef>
              <a:spcAft>
                <a:spcPts val="600"/>
              </a:spcAft>
              <a:buClr>
                <a:srgbClr val="A50021"/>
              </a:buClr>
              <a:buSzPct val="125000"/>
              <a:buFont typeface="Arial" panose="020B0604020202020204" pitchFamily="34" charset="0"/>
              <a:buChar char="•"/>
            </a:pPr>
            <a:r>
              <a:rPr lang="en-US" sz="900" dirty="0"/>
              <a:t>The texture and nutritious compositions can be tailored by the inclusion of nutrients during electrospinning or by altering operating conditions</a:t>
            </a:r>
            <a:endParaRPr lang="en-US" sz="9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900" dirty="0" smtClean="0"/>
              <a:t>Possibly to produce energy dense foods; foods to create satiety to fight obesity through loading of sensitive compounds known to curb hunger; creation of foods for enhanced delivery or time-released of nutrients such as vitamins, antioxidants, minerals, lipids and bioactive peptides; deliver enhanced flavors or textures; tailoring of the bioavailability of foods; foods for medical use; the development of edible sensors; and casein-based non-food materials, such as new fabrics</a:t>
            </a:r>
            <a:endParaRPr lang="en-US" sz="1300" dirty="0" smtClean="0"/>
          </a:p>
        </p:txBody>
      </p:sp>
      <p:sp>
        <p:nvSpPr>
          <p:cNvPr id="4" name="Title 3"/>
          <p:cNvSpPr>
            <a:spLocks noGrp="1"/>
          </p:cNvSpPr>
          <p:nvPr>
            <p:ph type="ctrTitle"/>
          </p:nvPr>
        </p:nvSpPr>
        <p:spPr>
          <a:xfrm>
            <a:off x="701153" y="405680"/>
            <a:ext cx="4417807" cy="1702160"/>
          </a:xfrm>
        </p:spPr>
        <p:txBody>
          <a:bodyPr>
            <a:noAutofit/>
          </a:bodyPr>
          <a:lstStyle/>
          <a:p>
            <a:pPr algn="ctr"/>
            <a:r>
              <a:rPr lang="en-US" sz="3400" b="1" dirty="0" smtClean="0">
                <a:solidFill>
                  <a:srgbClr val="7C4B3B"/>
                </a:solidFill>
              </a:rPr>
              <a:t>Electrospun Casein Fibers and Fiberous Membranes</a:t>
            </a:r>
            <a:endParaRPr lang="en-US" sz="3400" b="1" dirty="0">
              <a:solidFill>
                <a:srgbClr val="7C4B3B"/>
              </a:solidFill>
            </a:endParaRPr>
          </a:p>
        </p:txBody>
      </p:sp>
      <p:sp>
        <p:nvSpPr>
          <p:cNvPr id="7" name="Subtitle 4"/>
          <p:cNvSpPr txBox="1">
            <a:spLocks/>
          </p:cNvSpPr>
          <p:nvPr/>
        </p:nvSpPr>
        <p:spPr>
          <a:xfrm>
            <a:off x="781364" y="2318085"/>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Methods of forming a fiber mat, involving forming an aqueous solution of at least one protein, at least one polysaccharide, and optionally a plasticizer, and electrospinning the aqueous solution onto a collector to form a mat.  Creates electrospun fibers from food proteins by using a food-grade polysaccharide to facilitate molecular entanglement in solution and which required no treatments prior to electrospinning</a:t>
            </a:r>
            <a:r>
              <a:rPr lang="en-US" sz="1600" dirty="0"/>
              <a:t>.</a:t>
            </a:r>
          </a:p>
          <a:p>
            <a:r>
              <a:rPr lang="en-US" sz="1400" i="1" dirty="0">
                <a:solidFill>
                  <a:srgbClr val="3C2A18"/>
                </a:solidFill>
              </a:rPr>
              <a:t>(Life </a:t>
            </a:r>
            <a:r>
              <a:rPr lang="en-US" sz="1400" i="1" dirty="0" smtClean="0">
                <a:solidFill>
                  <a:srgbClr val="3C2A18"/>
                </a:solidFill>
              </a:rPr>
              <a:t>Sciences, Materials)</a:t>
            </a:r>
            <a:endParaRPr lang="en-US" sz="1400" i="1" dirty="0">
              <a:solidFill>
                <a:srgbClr val="3C2A18"/>
              </a:solidFill>
            </a:endParaRP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204.13</a:t>
            </a:r>
            <a:endParaRPr lang="en-US" i="1" dirty="0">
              <a:solidFill>
                <a:srgbClr val="3C2A18"/>
              </a:solidFill>
            </a:endParaRPr>
          </a:p>
          <a:p>
            <a:r>
              <a:rPr lang="en-US" i="1" dirty="0" smtClean="0">
                <a:solidFill>
                  <a:srgbClr val="3C2A18"/>
                </a:solidFill>
              </a:rPr>
              <a:t>Contact: </a:t>
            </a:r>
            <a:r>
              <a:rPr lang="en-US" sz="1600" i="1" dirty="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1275405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400" dirty="0" smtClean="0"/>
          </a:p>
          <a:p>
            <a:pPr marL="285750" indent="-182880">
              <a:spcBef>
                <a:spcPts val="0"/>
              </a:spcBef>
              <a:spcAft>
                <a:spcPts val="600"/>
              </a:spcAft>
              <a:buClr>
                <a:srgbClr val="A50021"/>
              </a:buClr>
              <a:buSzPct val="125000"/>
              <a:buFont typeface="Arial" panose="020B0604020202020204" pitchFamily="34" charset="0"/>
              <a:buChar char="•"/>
            </a:pPr>
            <a:r>
              <a:rPr lang="en-US" sz="1400" dirty="0" smtClean="0"/>
              <a:t>Minimizes the use of chlorine (or other sanitizers) </a:t>
            </a:r>
            <a:r>
              <a:rPr lang="en-US" sz="1400" smtClean="0"/>
              <a:t>and reduces the </a:t>
            </a:r>
            <a:r>
              <a:rPr lang="en-US" sz="1400" dirty="0" smtClean="0"/>
              <a:t>volume of water used</a:t>
            </a:r>
          </a:p>
          <a:p>
            <a:pPr>
              <a:spcBef>
                <a:spcPts val="0"/>
              </a:spcBef>
              <a:buClr>
                <a:srgbClr val="A50021"/>
              </a:buClr>
            </a:pPr>
            <a:endParaRPr lang="en-US" altLang="en-US" sz="400" b="1" dirty="0">
              <a:solidFill>
                <a:schemeClr val="accent2">
                  <a:lumMod val="75000"/>
                </a:schemeClr>
              </a:solidFill>
            </a:endParaRPr>
          </a:p>
          <a:p>
            <a:pPr>
              <a:spcBef>
                <a:spcPts val="0"/>
              </a:spcBef>
              <a:buClr>
                <a:srgbClr val="A50021"/>
              </a:buClr>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A system and </a:t>
            </a:r>
            <a:r>
              <a:rPr lang="en-US" sz="1400" dirty="0" smtClean="0"/>
              <a:t>method </a:t>
            </a:r>
            <a:r>
              <a:rPr lang="en-US" sz="1400" dirty="0"/>
              <a:t>to quickly and efficiently remove organic exudate, field </a:t>
            </a:r>
            <a:r>
              <a:rPr lang="en-US" sz="1400" dirty="0" smtClean="0"/>
              <a:t>debris </a:t>
            </a:r>
            <a:r>
              <a:rPr lang="en-US" sz="1400" dirty="0"/>
              <a:t>and soil particulates from freshly-cut </a:t>
            </a:r>
            <a:r>
              <a:rPr lang="en-US" sz="1400" dirty="0" smtClean="0"/>
              <a:t>produce</a:t>
            </a:r>
            <a:endParaRPr lang="en-US" sz="1300" dirty="0"/>
          </a:p>
        </p:txBody>
      </p:sp>
      <p:sp>
        <p:nvSpPr>
          <p:cNvPr id="4" name="Title 3"/>
          <p:cNvSpPr>
            <a:spLocks noGrp="1"/>
          </p:cNvSpPr>
          <p:nvPr>
            <p:ph type="ctrTitle"/>
          </p:nvPr>
        </p:nvSpPr>
        <p:spPr>
          <a:xfrm>
            <a:off x="487870" y="171220"/>
            <a:ext cx="4701751" cy="1702160"/>
          </a:xfrm>
        </p:spPr>
        <p:txBody>
          <a:bodyPr>
            <a:normAutofit fontScale="90000"/>
          </a:bodyPr>
          <a:lstStyle/>
          <a:p>
            <a:pPr algn="ctr"/>
            <a:r>
              <a:rPr lang="en-US" b="1" dirty="0" smtClean="0">
                <a:solidFill>
                  <a:srgbClr val="7C4B3B"/>
                </a:solidFill>
              </a:rPr>
              <a:t>System </a:t>
            </a:r>
            <a:r>
              <a:rPr lang="en-US" b="1" dirty="0">
                <a:solidFill>
                  <a:srgbClr val="7C4B3B"/>
                </a:solidFill>
              </a:rPr>
              <a:t>for </a:t>
            </a:r>
            <a:r>
              <a:rPr lang="en-US" b="1" dirty="0" smtClean="0">
                <a:solidFill>
                  <a:srgbClr val="7C4B3B"/>
                </a:solidFill>
              </a:rPr>
              <a:t>Cleaning Fresh </a:t>
            </a:r>
            <a:r>
              <a:rPr lang="en-US" b="1" dirty="0">
                <a:solidFill>
                  <a:srgbClr val="7C4B3B"/>
                </a:solidFill>
              </a:rPr>
              <a:t>and </a:t>
            </a:r>
            <a:r>
              <a:rPr lang="en-US" b="1" dirty="0" smtClean="0">
                <a:solidFill>
                  <a:srgbClr val="7C4B3B"/>
                </a:solidFill>
              </a:rPr>
              <a:t>Fresh-Cut Produce</a:t>
            </a:r>
            <a:endParaRPr lang="en-US" b="1" dirty="0">
              <a:solidFill>
                <a:srgbClr val="7C4B3B"/>
              </a:solidFill>
            </a:endParaRPr>
          </a:p>
        </p:txBody>
      </p:sp>
      <p:sp>
        <p:nvSpPr>
          <p:cNvPr id="7" name="Subtitle 4"/>
          <p:cNvSpPr txBox="1">
            <a:spLocks/>
          </p:cNvSpPr>
          <p:nvPr/>
        </p:nvSpPr>
        <p:spPr>
          <a:xfrm>
            <a:off x="677090" y="1984796"/>
            <a:ext cx="4929626" cy="4428450"/>
          </a:xfrm>
          <a:prstGeom prst="rect">
            <a:avLst/>
          </a:prstGeom>
        </p:spPr>
        <p:txBody>
          <a:bodyPr vert="horz" lIns="91440" tIns="45720" rIns="91440" bIns="45720" rtlCol="0">
            <a:normAutofit fontScale="92500" lnSpcReduction="1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a:t>A system and method for cleaning and </a:t>
            </a:r>
            <a:r>
              <a:rPr lang="en-US" dirty="0" smtClean="0"/>
              <a:t>sanitizing fresh-cut </a:t>
            </a:r>
            <a:r>
              <a:rPr lang="en-US" dirty="0"/>
              <a:t>produce. </a:t>
            </a:r>
            <a:r>
              <a:rPr lang="en-US" dirty="0" smtClean="0"/>
              <a:t>The approach </a:t>
            </a:r>
            <a:r>
              <a:rPr lang="en-US" dirty="0"/>
              <a:t>is to use an upwardly-directed spray, with one or more water </a:t>
            </a:r>
            <a:r>
              <a:rPr lang="en-US" dirty="0" smtClean="0"/>
              <a:t>jets </a:t>
            </a:r>
            <a:r>
              <a:rPr lang="en-US" dirty="0"/>
              <a:t>of sanitizer </a:t>
            </a:r>
            <a:r>
              <a:rPr lang="en-US" dirty="0" smtClean="0"/>
              <a:t>solution, </a:t>
            </a:r>
            <a:r>
              <a:rPr lang="en-US" dirty="0"/>
              <a:t>to remove organic exudate foreign materials and microorganisms </a:t>
            </a:r>
            <a:r>
              <a:rPr lang="en-US" dirty="0" smtClean="0"/>
              <a:t>from </a:t>
            </a:r>
            <a:r>
              <a:rPr lang="en-US" dirty="0"/>
              <a:t>fresh-cut produce immediately after the produce exits the cutter blades. The system is designed so that as the produce falls, it is impacted, reoriented, cleaned, and/or sanitized by the produce-washing liquid.</a:t>
            </a:r>
          </a:p>
          <a:p>
            <a:r>
              <a:rPr lang="en-US" dirty="0" smtClean="0"/>
              <a:t>U.S</a:t>
            </a:r>
            <a:r>
              <a:rPr lang="en-US" dirty="0"/>
              <a:t>. Patent Application Publication N</a:t>
            </a:r>
            <a:r>
              <a:rPr lang="en-US" dirty="0" smtClean="0"/>
              <a:t>o. US20170215443</a:t>
            </a:r>
            <a:endParaRPr lang="en-US" dirty="0"/>
          </a:p>
          <a:p>
            <a:endParaRPr lang="en-US" i="1" dirty="0" smtClean="0">
              <a:solidFill>
                <a:srgbClr val="3C2A18"/>
              </a:solidFill>
            </a:endParaRPr>
          </a:p>
          <a:p>
            <a:r>
              <a:rPr lang="en-US" i="1" dirty="0" smtClean="0">
                <a:solidFill>
                  <a:srgbClr val="3C2A18"/>
                </a:solidFill>
              </a:rPr>
              <a:t>Docket </a:t>
            </a:r>
            <a:r>
              <a:rPr lang="en-US" i="1" dirty="0">
                <a:solidFill>
                  <a:srgbClr val="3C2A18"/>
                </a:solidFill>
              </a:rPr>
              <a:t>No: </a:t>
            </a:r>
            <a:r>
              <a:rPr lang="en-US" i="1" dirty="0" smtClean="0">
                <a:solidFill>
                  <a:srgbClr val="3C2A18"/>
                </a:solidFill>
              </a:rPr>
              <a:t>161.15</a:t>
            </a:r>
            <a:endParaRPr lang="en-US" i="1" dirty="0">
              <a:solidFill>
                <a:srgbClr val="3C2A18"/>
              </a:solidFill>
            </a:endParaRPr>
          </a:p>
          <a:p>
            <a:r>
              <a:rPr lang="en-US" i="1" dirty="0">
                <a:solidFill>
                  <a:srgbClr val="3C2A18"/>
                </a:solidFill>
              </a:rPr>
              <a:t>Contact: </a:t>
            </a:r>
            <a:r>
              <a:rPr lang="en-US" i="1" dirty="0" smtClean="0">
                <a:solidFill>
                  <a:srgbClr val="3C2A18"/>
                </a:solidFill>
                <a:hlinkClick r:id="rId2"/>
              </a:rPr>
              <a:t>Jim.Poulos@ars.usda.gov</a:t>
            </a:r>
            <a:endParaRPr lang="en-US" i="1" dirty="0" smtClean="0">
              <a:solidFill>
                <a:srgbClr val="3C2A18"/>
              </a:solidFill>
            </a:endParaRPr>
          </a:p>
          <a:p>
            <a:endParaRPr lang="en-US" i="1" dirty="0" smtClean="0">
              <a:solidFill>
                <a:srgbClr val="3C2A18"/>
              </a:solidFill>
            </a:endParaRPr>
          </a:p>
          <a:p>
            <a:endParaRPr lang="en-US"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3474537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100" dirty="0"/>
              <a:t>Quantitative and sensitive </a:t>
            </a:r>
            <a:r>
              <a:rPr lang="en-US" sz="11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1100" dirty="0"/>
              <a:t>Results obtained in 3 - 6 hours instead of days or </a:t>
            </a:r>
            <a:r>
              <a:rPr lang="en-US" sz="1100" dirty="0" smtClean="0"/>
              <a:t>weeks</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100" dirty="0"/>
              <a:t>A test for bacterial contamination after thermal food processing  by pasteurization, conventional heating, retorting, industrial microwaving, and roasting for human consumption and/or animal </a:t>
            </a:r>
            <a:r>
              <a:rPr lang="en-US" sz="1100" dirty="0" smtClean="0"/>
              <a:t>feed</a:t>
            </a:r>
          </a:p>
          <a:p>
            <a:pPr marL="285750" indent="-182880">
              <a:spcBef>
                <a:spcPts val="0"/>
              </a:spcBef>
              <a:spcAft>
                <a:spcPts val="600"/>
              </a:spcAft>
              <a:buClr>
                <a:srgbClr val="A50021"/>
              </a:buClr>
              <a:buSzPct val="125000"/>
              <a:buFont typeface="Arial" panose="020B0604020202020204" pitchFamily="34" charset="0"/>
              <a:buChar char="•"/>
            </a:pPr>
            <a:r>
              <a:rPr lang="en-US" sz="1100" dirty="0"/>
              <a:t>The sample can be a food product (e.g., fruits, vegetables, meat from animals, or eggs) while the item can be any object (e.g., medical equipment, especially reusable medical equipment</a:t>
            </a:r>
            <a:r>
              <a:rPr lang="en-US" sz="1100" dirty="0" smtClean="0"/>
              <a:t>)</a:t>
            </a:r>
          </a:p>
        </p:txBody>
      </p:sp>
      <p:sp>
        <p:nvSpPr>
          <p:cNvPr id="4" name="Title 3"/>
          <p:cNvSpPr>
            <a:spLocks noGrp="1"/>
          </p:cNvSpPr>
          <p:nvPr>
            <p:ph type="ctrTitle"/>
          </p:nvPr>
        </p:nvSpPr>
        <p:spPr>
          <a:xfrm>
            <a:off x="677090" y="630269"/>
            <a:ext cx="4417807" cy="1702160"/>
          </a:xfrm>
        </p:spPr>
        <p:txBody>
          <a:bodyPr>
            <a:noAutofit/>
          </a:bodyPr>
          <a:lstStyle/>
          <a:p>
            <a:pPr algn="ctr"/>
            <a:r>
              <a:rPr lang="en-US" sz="2400" b="1" dirty="0" smtClean="0">
                <a:solidFill>
                  <a:srgbClr val="7C4B3B"/>
                </a:solidFill>
              </a:rPr>
              <a:t>Novel Methods and Compositions to Evaluate and Determine Inactivation of Hazardous Biological Materials</a:t>
            </a:r>
            <a:endParaRPr lang="en-US" sz="2400" b="1" dirty="0">
              <a:solidFill>
                <a:srgbClr val="7C4B3B"/>
              </a:solidFill>
            </a:endParaRPr>
          </a:p>
        </p:txBody>
      </p:sp>
      <p:sp>
        <p:nvSpPr>
          <p:cNvPr id="7" name="Subtitle 4"/>
          <p:cNvSpPr txBox="1">
            <a:spLocks/>
          </p:cNvSpPr>
          <p:nvPr/>
        </p:nvSpPr>
        <p:spPr>
          <a:xfrm>
            <a:off x="781362" y="2526632"/>
            <a:ext cx="4600763" cy="4050631"/>
          </a:xfrm>
          <a:prstGeom prst="rect">
            <a:avLst/>
          </a:prstGeom>
        </p:spPr>
        <p:txBody>
          <a:bodyPr vert="horz" lIns="91440" tIns="45720" rIns="91440" bIns="45720" rtlCol="0">
            <a:normAutofit lnSpcReduction="10000"/>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 time and temperature integrator assay is developed to evaluate the inactivation processes of hazardous biological material in a sample by quantifying the degradation of DNA using qPCR.  Food contains abundant copies of conserved mitochondrial DNA that degrades gradually during microwave or thermal treatment. The amount of intact mitochondrial DNA after processing is correlated with the viability of bacterial pathogens in the processed foods. PCT Application No.: PCT/US14/54749</a:t>
            </a:r>
          </a:p>
          <a:p>
            <a:r>
              <a:rPr lang="en-US" sz="1500" i="1" dirty="0" smtClean="0">
                <a:solidFill>
                  <a:srgbClr val="3C2A18"/>
                </a:solidFill>
              </a:rPr>
              <a:t>(Life Sciences)</a:t>
            </a:r>
            <a:endParaRPr lang="en-US" sz="1500" i="1" dirty="0">
              <a:solidFill>
                <a:srgbClr val="3C2A18"/>
              </a:solidFill>
            </a:endParaRP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42.13</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Joseph.Lipovsky@ars.usda.gov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862701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200" dirty="0"/>
              <a:t>Quantitative and sensitive </a:t>
            </a:r>
            <a:r>
              <a:rPr lang="en-US" sz="12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1200" dirty="0"/>
              <a:t>Results obtained in 3 - 6 hours instead of days or </a:t>
            </a:r>
            <a:r>
              <a:rPr lang="en-US" sz="1200" dirty="0" smtClean="0"/>
              <a:t>weeks</a:t>
            </a:r>
          </a:p>
          <a:p>
            <a:pPr marL="285750" indent="-182880">
              <a:spcBef>
                <a:spcPts val="0"/>
              </a:spcBef>
              <a:spcAft>
                <a:spcPts val="600"/>
              </a:spcAft>
              <a:buClr>
                <a:srgbClr val="A50021"/>
              </a:buClr>
              <a:buSzPct val="125000"/>
              <a:buFont typeface="Arial" panose="020B0604020202020204" pitchFamily="34" charset="0"/>
              <a:buChar char="•"/>
            </a:pPr>
            <a:r>
              <a:rPr lang="en-US" sz="1200" dirty="0"/>
              <a:t>Sustainable since phenolic and fatty acids are natural compounds</a:t>
            </a:r>
            <a:endParaRPr lang="en-US" sz="12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200" dirty="0"/>
              <a:t>Antimicrobials to improve microbial food </a:t>
            </a:r>
            <a:r>
              <a:rPr lang="en-US" sz="1200" dirty="0" smtClean="0"/>
              <a:t>safety</a:t>
            </a:r>
          </a:p>
          <a:p>
            <a:pPr marL="285750" indent="-182880">
              <a:spcBef>
                <a:spcPts val="0"/>
              </a:spcBef>
              <a:spcAft>
                <a:spcPts val="600"/>
              </a:spcAft>
              <a:buClr>
                <a:srgbClr val="A50021"/>
              </a:buClr>
              <a:buSzPct val="125000"/>
              <a:buFont typeface="Arial" panose="020B0604020202020204" pitchFamily="34" charset="0"/>
              <a:buChar char="•"/>
            </a:pPr>
            <a:r>
              <a:rPr lang="en-US" sz="1200" dirty="0"/>
              <a:t>Alternative to </a:t>
            </a:r>
            <a:r>
              <a:rPr lang="en-US" sz="1200" dirty="0" smtClean="0"/>
              <a:t>bleach</a:t>
            </a:r>
          </a:p>
          <a:p>
            <a:pPr marL="285750" indent="-182880">
              <a:spcBef>
                <a:spcPts val="0"/>
              </a:spcBef>
              <a:spcAft>
                <a:spcPts val="600"/>
              </a:spcAft>
              <a:buClr>
                <a:srgbClr val="A50021"/>
              </a:buClr>
              <a:buSzPct val="125000"/>
              <a:buFont typeface="Arial" panose="020B0604020202020204" pitchFamily="34" charset="0"/>
              <a:buChar char="•"/>
            </a:pPr>
            <a:r>
              <a:rPr lang="en-US" sz="1200" dirty="0"/>
              <a:t>Value added by-products of agricultural </a:t>
            </a:r>
            <a:r>
              <a:rPr lang="en-US" sz="1200" dirty="0" smtClean="0"/>
              <a:t>processing</a:t>
            </a:r>
          </a:p>
          <a:p>
            <a:pPr marL="285750" indent="-182880">
              <a:spcBef>
                <a:spcPts val="0"/>
              </a:spcBef>
              <a:spcAft>
                <a:spcPts val="600"/>
              </a:spcAft>
              <a:buClr>
                <a:srgbClr val="A50021"/>
              </a:buClr>
              <a:buSzPct val="125000"/>
              <a:buFont typeface="Arial" panose="020B0604020202020204" pitchFamily="34" charset="0"/>
              <a:buChar char="•"/>
            </a:pPr>
            <a:r>
              <a:rPr lang="en-US" sz="1200" dirty="0"/>
              <a:t>The crude phenolic branched-chain fatty acid mixtures do not have unpleasant odor</a:t>
            </a:r>
            <a:endParaRPr lang="en-US" sz="1200" dirty="0" smtClean="0"/>
          </a:p>
        </p:txBody>
      </p:sp>
      <p:sp>
        <p:nvSpPr>
          <p:cNvPr id="4" name="Title 3"/>
          <p:cNvSpPr>
            <a:spLocks noGrp="1"/>
          </p:cNvSpPr>
          <p:nvPr>
            <p:ph type="ctrTitle"/>
          </p:nvPr>
        </p:nvSpPr>
        <p:spPr>
          <a:xfrm>
            <a:off x="580837" y="559777"/>
            <a:ext cx="4817331" cy="1702160"/>
          </a:xfrm>
        </p:spPr>
        <p:txBody>
          <a:bodyPr>
            <a:noAutofit/>
          </a:bodyPr>
          <a:lstStyle/>
          <a:p>
            <a:pPr algn="ctr"/>
            <a:r>
              <a:rPr lang="en-US" sz="2400" b="1" dirty="0" smtClean="0">
                <a:solidFill>
                  <a:srgbClr val="7C4B3B"/>
                </a:solidFill>
              </a:rPr>
              <a:t>Methods </a:t>
            </a:r>
            <a:r>
              <a:rPr lang="en-US" sz="2400" b="1" dirty="0" smtClean="0">
                <a:solidFill>
                  <a:srgbClr val="7C4B3B"/>
                </a:solidFill>
              </a:rPr>
              <a:t>for </a:t>
            </a:r>
            <a:r>
              <a:rPr lang="en-US" sz="2400" b="1" dirty="0" smtClean="0">
                <a:solidFill>
                  <a:srgbClr val="7C4B3B"/>
                </a:solidFill>
              </a:rPr>
              <a:t>Preparing Phenolic Branched Chain Alkyl Fatty Acids or Esters Thereof and Methods </a:t>
            </a:r>
            <a:r>
              <a:rPr lang="en-US" sz="2400" b="1" dirty="0" smtClean="0">
                <a:solidFill>
                  <a:srgbClr val="7C4B3B"/>
                </a:solidFill>
              </a:rPr>
              <a:t>for </a:t>
            </a:r>
            <a:r>
              <a:rPr lang="en-US" sz="2400" b="1" dirty="0" smtClean="0">
                <a:solidFill>
                  <a:srgbClr val="7C4B3B"/>
                </a:solidFill>
              </a:rPr>
              <a:t>Killing Microorganisms</a:t>
            </a:r>
            <a:endParaRPr lang="en-US" sz="2400" b="1" dirty="0">
              <a:solidFill>
                <a:srgbClr val="7C4B3B"/>
              </a:solidFill>
            </a:endParaRPr>
          </a:p>
        </p:txBody>
      </p:sp>
      <p:sp>
        <p:nvSpPr>
          <p:cNvPr id="7" name="Subtitle 4"/>
          <p:cNvSpPr txBox="1">
            <a:spLocks/>
          </p:cNvSpPr>
          <p:nvPr/>
        </p:nvSpPr>
        <p:spPr>
          <a:xfrm>
            <a:off x="864781" y="2598822"/>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Methods for preparing plant derived phenolic branched chain fatty acids and methods for using them to kill microorganisms.</a:t>
            </a:r>
          </a:p>
          <a:p>
            <a:r>
              <a:rPr lang="en-US" sz="1400" i="1" dirty="0" smtClean="0">
                <a:solidFill>
                  <a:srgbClr val="3C2A18"/>
                </a:solidFill>
              </a:rPr>
              <a:t>(Life Sciences, Medical-Health)</a:t>
            </a:r>
            <a:endParaRPr lang="en-US" sz="1400" i="1" dirty="0">
              <a:solidFill>
                <a:srgbClr val="3C2A18"/>
              </a:solidFill>
            </a:endParaRP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47.15</a:t>
            </a:r>
            <a:endParaRPr lang="en-US" i="1" dirty="0">
              <a:solidFill>
                <a:srgbClr val="3C2A18"/>
              </a:solidFill>
            </a:endParaRPr>
          </a:p>
          <a:p>
            <a:r>
              <a:rPr lang="en-US" i="1" dirty="0" smtClean="0">
                <a:solidFill>
                  <a:srgbClr val="3C2A18"/>
                </a:solidFill>
              </a:rPr>
              <a:t>Contact: </a:t>
            </a:r>
            <a:r>
              <a:rPr lang="en-US" sz="1600" i="1" dirty="0" smtClean="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4206278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275725" y="2342148"/>
            <a:ext cx="4413071" cy="3473116"/>
          </a:xfrm>
        </p:spPr>
        <p:txBody>
          <a:bodyPr>
            <a:noAutofit/>
          </a:bodyPr>
          <a:lstStyle/>
          <a:p>
            <a:pPr>
              <a:spcBef>
                <a:spcPts val="0"/>
              </a:spcBef>
              <a:buClr>
                <a:srgbClr val="A50021"/>
              </a:buClr>
            </a:pPr>
            <a:r>
              <a:rPr lang="en-US" altLang="en-US" sz="1900" b="1" dirty="0" smtClean="0">
                <a:solidFill>
                  <a:srgbClr val="7C4B3B"/>
                </a:solidFill>
              </a:rPr>
              <a:t>Benefits</a:t>
            </a:r>
          </a:p>
          <a:p>
            <a:pPr>
              <a:spcBef>
                <a:spcPts val="0"/>
              </a:spcBef>
              <a:buClr>
                <a:srgbClr val="A50021"/>
              </a:buClr>
            </a:pPr>
            <a:endParaRPr lang="en-US" altLang="en-US" sz="1000" b="1" dirty="0">
              <a:solidFill>
                <a:srgbClr val="7C4B3B"/>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300" dirty="0" smtClean="0"/>
              <a:t>Bacteria </a:t>
            </a:r>
            <a:r>
              <a:rPr lang="en-US" sz="1300" dirty="0"/>
              <a:t>are applied in liquid or freeze dried powder forms onto food surfaces or agricultural environments that are already contaminated with pathogenic bacteria </a:t>
            </a:r>
            <a:endParaRPr lang="en-US" sz="13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a:t>Treatment of produce can take place either pre- or post-harvest </a:t>
            </a:r>
            <a:endParaRPr lang="en-US" sz="13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a:t>Easily implemented, low cost </a:t>
            </a:r>
            <a:r>
              <a:rPr lang="en-US" sz="1300" dirty="0" smtClean="0"/>
              <a:t>solution</a:t>
            </a:r>
          </a:p>
          <a:p>
            <a:pPr marL="285750" indent="-182880">
              <a:spcBef>
                <a:spcPts val="0"/>
              </a:spcBef>
              <a:spcAft>
                <a:spcPts val="600"/>
              </a:spcAft>
              <a:buClr>
                <a:srgbClr val="A50021"/>
              </a:buClr>
              <a:buSzPct val="125000"/>
              <a:buFont typeface="Arial" panose="020B0604020202020204" pitchFamily="34" charset="0"/>
              <a:buChar char="•"/>
            </a:pPr>
            <a:endParaRPr lang="en-US" altLang="en-US" sz="400" b="1" dirty="0">
              <a:solidFill>
                <a:schemeClr val="accent2">
                  <a:lumMod val="75000"/>
                </a:schemeClr>
              </a:solidFill>
            </a:endParaRPr>
          </a:p>
          <a:p>
            <a:pPr>
              <a:spcBef>
                <a:spcPts val="0"/>
              </a:spcBef>
              <a:buClr>
                <a:srgbClr val="A50021"/>
              </a:buClr>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altLang="en-US" sz="1300" dirty="0" smtClean="0"/>
              <a:t>Could be used to eliminate prevalent </a:t>
            </a:r>
            <a:r>
              <a:rPr lang="en-US" altLang="en-US" sz="1300" dirty="0"/>
              <a:t>food-borne </a:t>
            </a:r>
            <a:r>
              <a:rPr lang="en-US" altLang="en-US" sz="1300" dirty="0" smtClean="0"/>
              <a:t>pathogens</a:t>
            </a:r>
          </a:p>
          <a:p>
            <a:pPr marL="285750" indent="-182880">
              <a:spcBef>
                <a:spcPts val="0"/>
              </a:spcBef>
              <a:spcAft>
                <a:spcPts val="600"/>
              </a:spcAft>
              <a:buClr>
                <a:srgbClr val="A50021"/>
              </a:buClr>
              <a:buSzPct val="125000"/>
              <a:buFont typeface="Arial" panose="020B0604020202020204" pitchFamily="34" charset="0"/>
              <a:buChar char="•"/>
            </a:pPr>
            <a:r>
              <a:rPr lang="en-US" altLang="en-US" sz="1300" dirty="0" smtClean="0"/>
              <a:t>Bacteria </a:t>
            </a:r>
            <a:r>
              <a:rPr lang="en-US" altLang="en-US" sz="1300" dirty="0"/>
              <a:t>could also be used to decontaminate food processing environments and machinery as part of a normal sanitization process.</a:t>
            </a:r>
            <a:endParaRPr lang="en-US" altLang="en-US" sz="1300" dirty="0" smtClean="0"/>
          </a:p>
          <a:p>
            <a:pPr marL="285750" indent="-182880">
              <a:spcBef>
                <a:spcPts val="0"/>
              </a:spcBef>
              <a:spcAft>
                <a:spcPts val="600"/>
              </a:spcAft>
              <a:buClr>
                <a:srgbClr val="A50021"/>
              </a:buClr>
              <a:buSzPct val="125000"/>
              <a:buFont typeface="Arial" panose="020B0604020202020204" pitchFamily="34" charset="0"/>
              <a:buChar char="•"/>
            </a:pPr>
            <a:endParaRPr lang="en-US" altLang="en-US" sz="1300" dirty="0"/>
          </a:p>
          <a:p>
            <a:endParaRPr lang="en-US" sz="1300" dirty="0"/>
          </a:p>
        </p:txBody>
      </p:sp>
      <p:sp>
        <p:nvSpPr>
          <p:cNvPr id="4" name="Title 3"/>
          <p:cNvSpPr>
            <a:spLocks noGrp="1"/>
          </p:cNvSpPr>
          <p:nvPr>
            <p:ph type="ctrTitle"/>
          </p:nvPr>
        </p:nvSpPr>
        <p:spPr>
          <a:xfrm>
            <a:off x="573717" y="551756"/>
            <a:ext cx="5097167" cy="1702160"/>
          </a:xfrm>
        </p:spPr>
        <p:txBody>
          <a:bodyPr>
            <a:noAutofit/>
          </a:bodyPr>
          <a:lstStyle/>
          <a:p>
            <a:pPr algn="ctr"/>
            <a:r>
              <a:rPr lang="en-US" sz="2400" b="1" dirty="0" smtClean="0">
                <a:solidFill>
                  <a:srgbClr val="7C4B3B"/>
                </a:solidFill>
              </a:rPr>
              <a:t>Use of Phyllosphere Associated Lactic Acid Bacteria as Biocontrol Agents to Reduce Bacterial Growth on Fresh Produce</a:t>
            </a:r>
            <a:endParaRPr lang="en-US" sz="2400" b="1" dirty="0">
              <a:solidFill>
                <a:srgbClr val="7C4B3B"/>
              </a:solidFill>
            </a:endParaRPr>
          </a:p>
        </p:txBody>
      </p:sp>
      <p:sp>
        <p:nvSpPr>
          <p:cNvPr id="7" name="Subtitle 4"/>
          <p:cNvSpPr txBox="1">
            <a:spLocks/>
          </p:cNvSpPr>
          <p:nvPr/>
        </p:nvSpPr>
        <p:spPr>
          <a:xfrm>
            <a:off x="755821" y="2406316"/>
            <a:ext cx="4610262" cy="4055933"/>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dirty="0">
                <a:solidFill>
                  <a:schemeClr val="tx1"/>
                </a:solidFill>
              </a:rPr>
              <a:t>The use of phyllosphere-associated lactic acid bacteria that demonstrate inhibitory effects on the growth and maintenance of human pathogens, such as </a:t>
            </a:r>
            <a:r>
              <a:rPr lang="en-US" i="1" dirty="0">
                <a:solidFill>
                  <a:schemeClr val="tx1"/>
                </a:solidFill>
              </a:rPr>
              <a:t>Salmonella enterica</a:t>
            </a:r>
            <a:r>
              <a:rPr lang="en-US" dirty="0">
                <a:solidFill>
                  <a:schemeClr val="tx1"/>
                </a:solidFill>
              </a:rPr>
              <a:t>, on the surface of food products, particularly fresh fruits and vegetables. </a:t>
            </a:r>
            <a:endParaRPr lang="en-US" dirty="0" smtClean="0">
              <a:solidFill>
                <a:schemeClr val="tx1"/>
              </a:solidFill>
            </a:endParaRPr>
          </a:p>
          <a:p>
            <a:r>
              <a:rPr lang="en-US" i="1" dirty="0" smtClean="0">
                <a:solidFill>
                  <a:srgbClr val="3C2A18"/>
                </a:solidFill>
              </a:rPr>
              <a:t>(</a:t>
            </a:r>
            <a:r>
              <a:rPr lang="en-US" i="1" dirty="0">
                <a:solidFill>
                  <a:srgbClr val="3C2A18"/>
                </a:solidFill>
              </a:rPr>
              <a:t>Environmental, Life Sciences)</a:t>
            </a:r>
            <a:endParaRPr lang="en-US" dirty="0">
              <a:solidFill>
                <a:srgbClr val="3C2A18"/>
              </a:solidFill>
            </a:endParaRPr>
          </a:p>
          <a:p>
            <a:endParaRPr lang="en-US" i="1" dirty="0" smtClean="0">
              <a:solidFill>
                <a:srgbClr val="3C2A18"/>
              </a:solidFill>
            </a:endParaRPr>
          </a:p>
          <a:p>
            <a:r>
              <a:rPr lang="en-US" i="1" dirty="0" smtClean="0">
                <a:solidFill>
                  <a:srgbClr val="3C2A18"/>
                </a:solidFill>
              </a:rPr>
              <a:t>Docket Nos: 76.14</a:t>
            </a:r>
            <a:endParaRPr lang="en-US" i="1" dirty="0">
              <a:solidFill>
                <a:srgbClr val="3C2A18"/>
              </a:solidFill>
            </a:endParaRPr>
          </a:p>
          <a:p>
            <a:r>
              <a:rPr lang="en-US" i="1" dirty="0">
                <a:solidFill>
                  <a:srgbClr val="3C2A18"/>
                </a:solidFill>
              </a:rPr>
              <a:t>Contact: </a:t>
            </a:r>
            <a:r>
              <a:rPr lang="en-US" i="1" dirty="0" smtClean="0">
                <a:solidFill>
                  <a:srgbClr val="3C2A18"/>
                </a:solidFill>
                <a:hlinkClick r:id="rId2"/>
              </a:rPr>
              <a:t>Jeffrey.Walenta@ars.usda.gov</a:t>
            </a:r>
            <a:r>
              <a:rPr lang="en-US" i="1" dirty="0" smtClean="0">
                <a:solidFill>
                  <a:srgbClr val="3C2A18"/>
                </a:solidFill>
              </a:rPr>
              <a:t>	</a:t>
            </a: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2903716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900" dirty="0"/>
              <a:t>Quantitative and sensitive </a:t>
            </a:r>
            <a:r>
              <a:rPr lang="en-US" sz="9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900" dirty="0"/>
              <a:t>Results obtained in 3 - 6 hours instead of days or </a:t>
            </a:r>
            <a:r>
              <a:rPr lang="en-US" sz="900" dirty="0" smtClean="0"/>
              <a:t>weeks</a:t>
            </a:r>
          </a:p>
          <a:p>
            <a:pPr marL="285750" indent="-182880">
              <a:spcBef>
                <a:spcPts val="0"/>
              </a:spcBef>
              <a:spcAft>
                <a:spcPts val="600"/>
              </a:spcAft>
              <a:buClr>
                <a:srgbClr val="A50021"/>
              </a:buClr>
              <a:buSzPct val="125000"/>
              <a:buFont typeface="Arial" panose="020B0604020202020204" pitchFamily="34" charset="0"/>
              <a:buChar char="•"/>
            </a:pPr>
            <a:r>
              <a:rPr lang="en-US" sz="900" dirty="0"/>
              <a:t>The device can determine whether sufficient free chlorine is present in wash solution to inactive a target </a:t>
            </a:r>
            <a:r>
              <a:rPr lang="en-US" sz="900" dirty="0" smtClean="0"/>
              <a:t>pathogen</a:t>
            </a:r>
          </a:p>
          <a:p>
            <a:pPr marL="285750" indent="-182880">
              <a:spcBef>
                <a:spcPts val="0"/>
              </a:spcBef>
              <a:spcAft>
                <a:spcPts val="600"/>
              </a:spcAft>
              <a:buClr>
                <a:srgbClr val="A50021"/>
              </a:buClr>
              <a:buSzPct val="125000"/>
              <a:buFont typeface="Arial" panose="020B0604020202020204" pitchFamily="34" charset="0"/>
              <a:buChar char="•"/>
            </a:pPr>
            <a:r>
              <a:rPr lang="en-US" sz="900" dirty="0"/>
              <a:t>It can determine the time and dose-dependent response of pathogen inactivation via free chlorine in times as short as a few seconds or </a:t>
            </a:r>
            <a:r>
              <a:rPr lang="en-US" sz="900" dirty="0" smtClean="0"/>
              <a:t>less</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900" dirty="0"/>
              <a:t>Use in the produce washing industry to determine the minimum free chlorine concentration needed to prevent pathogen survival/cross-contamination when washing fruits and </a:t>
            </a:r>
            <a:r>
              <a:rPr lang="en-US" sz="900" dirty="0" smtClean="0"/>
              <a:t>vegetables</a:t>
            </a:r>
          </a:p>
          <a:p>
            <a:pPr marL="285750" indent="-182880">
              <a:spcBef>
                <a:spcPts val="0"/>
              </a:spcBef>
              <a:spcAft>
                <a:spcPts val="600"/>
              </a:spcAft>
              <a:buClr>
                <a:srgbClr val="A50021"/>
              </a:buClr>
              <a:buSzPct val="125000"/>
              <a:buFont typeface="Arial" panose="020B0604020202020204" pitchFamily="34" charset="0"/>
              <a:buChar char="•"/>
            </a:pPr>
            <a:r>
              <a:rPr lang="en-US" sz="900" dirty="0"/>
              <a:t>Applications in food, agriculture, pharmaceutics, and other biological fields. Examples: chemical reaction kinetics study during drug development and microbial challenge studies during the development of new sanitizers and anti-microbial agents for food and human usages </a:t>
            </a:r>
            <a:endParaRPr lang="en-US" sz="900" dirty="0" smtClean="0"/>
          </a:p>
        </p:txBody>
      </p:sp>
      <p:sp>
        <p:nvSpPr>
          <p:cNvPr id="4" name="Title 3"/>
          <p:cNvSpPr>
            <a:spLocks noGrp="1"/>
          </p:cNvSpPr>
          <p:nvPr>
            <p:ph type="ctrTitle"/>
          </p:nvPr>
        </p:nvSpPr>
        <p:spPr>
          <a:xfrm>
            <a:off x="588858" y="968851"/>
            <a:ext cx="4417807" cy="1702160"/>
          </a:xfrm>
        </p:spPr>
        <p:txBody>
          <a:bodyPr>
            <a:noAutofit/>
          </a:bodyPr>
          <a:lstStyle/>
          <a:p>
            <a:pPr algn="ctr"/>
            <a:r>
              <a:rPr lang="en-US" sz="2800" b="1" dirty="0" smtClean="0">
                <a:solidFill>
                  <a:srgbClr val="7C4B3B"/>
                </a:solidFill>
              </a:rPr>
              <a:t>Micro-Fluidic Mixer and Method of Determining Pathogen Inactivation Via Antimicrobial Solutions</a:t>
            </a:r>
            <a:endParaRPr lang="en-US" sz="2800" b="1" dirty="0">
              <a:solidFill>
                <a:srgbClr val="7C4B3B"/>
              </a:solidFill>
            </a:endParaRPr>
          </a:p>
        </p:txBody>
      </p:sp>
      <p:sp>
        <p:nvSpPr>
          <p:cNvPr id="7" name="Subtitle 4"/>
          <p:cNvSpPr txBox="1">
            <a:spLocks/>
          </p:cNvSpPr>
          <p:nvPr/>
        </p:nvSpPr>
        <p:spPr>
          <a:xfrm>
            <a:off x="757299" y="2807369"/>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An automated micro-fluidic device and method to determine whether sufficient free chlorine is present in a wash solution to inactivate a target pathogen. </a:t>
            </a:r>
          </a:p>
          <a:p>
            <a:r>
              <a:rPr lang="en-US" sz="1400" i="1" dirty="0" smtClean="0">
                <a:solidFill>
                  <a:srgbClr val="3C2A18"/>
                </a:solidFill>
              </a:rPr>
              <a:t>(Electronics &amp; Hardware, Life Sciences)</a:t>
            </a:r>
            <a:endParaRPr lang="en-US" sz="1400" i="1" dirty="0">
              <a:solidFill>
                <a:srgbClr val="3C2A18"/>
              </a:solidFill>
            </a:endParaRP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112.14</a:t>
            </a:r>
            <a:endParaRPr lang="en-US" i="1" dirty="0">
              <a:solidFill>
                <a:srgbClr val="3C2A18"/>
              </a:solidFill>
            </a:endParaRPr>
          </a:p>
          <a:p>
            <a:r>
              <a:rPr lang="en-US" i="1" dirty="0" smtClean="0">
                <a:solidFill>
                  <a:srgbClr val="3C2A18"/>
                </a:solidFill>
              </a:rPr>
              <a:t>Contact: </a:t>
            </a:r>
            <a:r>
              <a:rPr lang="en-US" sz="1600" i="1" dirty="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3298708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100" dirty="0"/>
              <a:t>Quantitative and sensitive </a:t>
            </a:r>
            <a:r>
              <a:rPr lang="en-US" sz="11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1100" dirty="0"/>
              <a:t>Results obtained in 3 - 6 hours instead of days or </a:t>
            </a:r>
            <a:r>
              <a:rPr lang="en-US" sz="1100" dirty="0" smtClean="0"/>
              <a:t>weeks</a:t>
            </a:r>
          </a:p>
          <a:p>
            <a:pPr marL="285750" indent="-182880">
              <a:spcBef>
                <a:spcPts val="0"/>
              </a:spcBef>
              <a:spcAft>
                <a:spcPts val="600"/>
              </a:spcAft>
              <a:buClr>
                <a:srgbClr val="A50021"/>
              </a:buClr>
              <a:buSzPct val="125000"/>
              <a:buFont typeface="Arial" panose="020B0604020202020204" pitchFamily="34" charset="0"/>
              <a:buChar char="•"/>
            </a:pPr>
            <a:r>
              <a:rPr lang="en-US" sz="1100" dirty="0"/>
              <a:t>The composition can be used as a dipping, spraying, sprinkling, immersing, mixing and/or soaking </a:t>
            </a:r>
            <a:r>
              <a:rPr lang="en-US" sz="1100" dirty="0" smtClean="0"/>
              <a:t>solution</a:t>
            </a:r>
          </a:p>
          <a:p>
            <a:pPr marL="285750" indent="-182880">
              <a:spcBef>
                <a:spcPts val="0"/>
              </a:spcBef>
              <a:spcAft>
                <a:spcPts val="600"/>
              </a:spcAft>
              <a:buClr>
                <a:srgbClr val="A50021"/>
              </a:buClr>
              <a:buSzPct val="125000"/>
              <a:buFont typeface="Arial" panose="020B0604020202020204" pitchFamily="34" charset="0"/>
              <a:buChar char="•"/>
            </a:pPr>
            <a:r>
              <a:rPr lang="en-US" sz="1100" dirty="0"/>
              <a:t>Can keep food fresh or near fresh without altering the sensorial characteristic of the </a:t>
            </a:r>
            <a:r>
              <a:rPr lang="en-US" sz="1100" dirty="0" smtClean="0"/>
              <a:t>produce</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100" dirty="0"/>
              <a:t>Non-thermal intervention treatment especially useful for heat sensitive fruits and vegetables </a:t>
            </a: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100" dirty="0"/>
              <a:t>Could benefit the produce industry, regulatory agency and consumers, by reducing  microbial populations, foodborne illness and costly recalls of produces</a:t>
            </a:r>
            <a:endParaRPr lang="en-US" sz="1100" dirty="0" smtClean="0"/>
          </a:p>
        </p:txBody>
      </p:sp>
      <p:sp>
        <p:nvSpPr>
          <p:cNvPr id="4" name="Title 3"/>
          <p:cNvSpPr>
            <a:spLocks noGrp="1"/>
          </p:cNvSpPr>
          <p:nvPr>
            <p:ph type="ctrTitle"/>
          </p:nvPr>
        </p:nvSpPr>
        <p:spPr>
          <a:xfrm>
            <a:off x="596878" y="952809"/>
            <a:ext cx="4417807" cy="1702160"/>
          </a:xfrm>
        </p:spPr>
        <p:txBody>
          <a:bodyPr>
            <a:noAutofit/>
          </a:bodyPr>
          <a:lstStyle/>
          <a:p>
            <a:pPr algn="ctr"/>
            <a:r>
              <a:rPr lang="en-US" sz="2400" b="1" dirty="0" smtClean="0">
                <a:solidFill>
                  <a:srgbClr val="7C4B3B"/>
                </a:solidFill>
              </a:rPr>
              <a:t>Methods of Producing an Antimicrobial Solution and Methods </a:t>
            </a:r>
            <a:r>
              <a:rPr lang="en-US" sz="2400" b="1" dirty="0" smtClean="0">
                <a:solidFill>
                  <a:srgbClr val="7C4B3B"/>
                </a:solidFill>
              </a:rPr>
              <a:t>for </a:t>
            </a:r>
            <a:r>
              <a:rPr lang="en-US" sz="2400" b="1" dirty="0" smtClean="0">
                <a:solidFill>
                  <a:srgbClr val="7C4B3B"/>
                </a:solidFill>
              </a:rPr>
              <a:t>Reducing Bacteria on Produce and/or Minimizing Enzymatic Browning of Produce</a:t>
            </a:r>
            <a:endParaRPr lang="en-US" sz="2400" b="1" dirty="0">
              <a:solidFill>
                <a:srgbClr val="7C4B3B"/>
              </a:solidFill>
            </a:endParaRPr>
          </a:p>
        </p:txBody>
      </p:sp>
      <p:sp>
        <p:nvSpPr>
          <p:cNvPr id="7" name="Subtitle 4"/>
          <p:cNvSpPr txBox="1">
            <a:spLocks/>
          </p:cNvSpPr>
          <p:nvPr/>
        </p:nvSpPr>
        <p:spPr>
          <a:xfrm>
            <a:off x="773342" y="2815391"/>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 method for producing an antimicrobial sanitizing solution containing acids generally regarded as safe (GRAS) in nisin and ethylenediaminetetraacetic acid (EDTA). The sanitizer reduces populations of human bacterial pathogens on fruits and vegetables and/or minimizes enzymatic browning.</a:t>
            </a:r>
          </a:p>
          <a:p>
            <a:r>
              <a:rPr lang="en-US" sz="1400" i="1" dirty="0">
                <a:solidFill>
                  <a:srgbClr val="3C2A18"/>
                </a:solidFill>
              </a:rPr>
              <a:t>(Life Sciences, Medical-Health)</a:t>
            </a: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22.15</a:t>
            </a:r>
            <a:endParaRPr lang="en-US" i="1" dirty="0">
              <a:solidFill>
                <a:srgbClr val="3C2A18"/>
              </a:solidFill>
            </a:endParaRPr>
          </a:p>
          <a:p>
            <a:r>
              <a:rPr lang="en-US" i="1" dirty="0" smtClean="0">
                <a:solidFill>
                  <a:srgbClr val="3C2A18"/>
                </a:solidFill>
              </a:rPr>
              <a:t>Contact: </a:t>
            </a:r>
            <a:r>
              <a:rPr lang="en-US" sz="1600" i="1" dirty="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7751" y="88467"/>
            <a:ext cx="2481312" cy="2052090"/>
          </a:xfrm>
          <a:prstGeom prst="rect">
            <a:avLst/>
          </a:prstGeom>
          <a:ln w="31750">
            <a:solidFill>
              <a:schemeClr val="bg2"/>
            </a:solidFill>
          </a:ln>
        </p:spPr>
      </p:pic>
    </p:spTree>
    <p:extLst>
      <p:ext uri="{BB962C8B-B14F-4D97-AF65-F5344CB8AC3E}">
        <p14:creationId xmlns:p14="http://schemas.microsoft.com/office/powerpoint/2010/main" val="899873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a:t>Quantitative and sensitive </a:t>
            </a:r>
            <a:r>
              <a:rPr lang="en-US" sz="13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1300" dirty="0"/>
              <a:t>Results obtained in 3 - 6 hours instead of days or </a:t>
            </a:r>
            <a:r>
              <a:rPr lang="en-US" sz="1300" dirty="0" smtClean="0"/>
              <a:t>weeks</a:t>
            </a:r>
          </a:p>
          <a:p>
            <a:pPr marL="285750" indent="-182880">
              <a:spcBef>
                <a:spcPts val="0"/>
              </a:spcBef>
              <a:spcAft>
                <a:spcPts val="600"/>
              </a:spcAft>
              <a:buClr>
                <a:srgbClr val="A50021"/>
              </a:buClr>
              <a:buSzPct val="125000"/>
              <a:buFont typeface="Arial" panose="020B0604020202020204" pitchFamily="34" charset="0"/>
              <a:buChar char="•"/>
            </a:pPr>
            <a:r>
              <a:rPr lang="en-US" sz="1300" dirty="0"/>
              <a:t>Natural, antimicrobial </a:t>
            </a:r>
            <a:r>
              <a:rPr lang="en-US" sz="1300" dirty="0" smtClean="0"/>
              <a:t>peptides</a:t>
            </a:r>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300" dirty="0"/>
              <a:t>Applied topically, orally, or parenterally to an animal to prevent the growth of or kill </a:t>
            </a:r>
            <a:r>
              <a:rPr lang="en-US" sz="1300" i="1" dirty="0"/>
              <a:t>S. pyogenes, S. mutans, </a:t>
            </a:r>
            <a:r>
              <a:rPr lang="en-US" sz="1300" dirty="0"/>
              <a:t>and/or</a:t>
            </a:r>
            <a:r>
              <a:rPr lang="en-US" sz="1300" i="1" dirty="0"/>
              <a:t> P. acnes </a:t>
            </a:r>
            <a:r>
              <a:rPr lang="en-US" sz="1300" dirty="0"/>
              <a:t>and thus prevent or treat diseases caused by the </a:t>
            </a:r>
            <a:r>
              <a:rPr lang="en-US" sz="1300" dirty="0" smtClean="0"/>
              <a:t>bacteria</a:t>
            </a:r>
          </a:p>
          <a:p>
            <a:pPr marL="285750" indent="-182880">
              <a:spcBef>
                <a:spcPts val="0"/>
              </a:spcBef>
              <a:spcAft>
                <a:spcPts val="600"/>
              </a:spcAft>
              <a:buClr>
                <a:srgbClr val="A50021"/>
              </a:buClr>
              <a:buSzPct val="125000"/>
              <a:buFont typeface="Arial" panose="020B0604020202020204" pitchFamily="34" charset="0"/>
              <a:buChar char="•"/>
            </a:pPr>
            <a:r>
              <a:rPr lang="en-US" sz="1300" dirty="0"/>
              <a:t>Potential for food and non-food applications </a:t>
            </a:r>
            <a:endParaRPr lang="en-US" sz="1300" dirty="0" smtClean="0"/>
          </a:p>
          <a:p>
            <a:pPr marL="285750" indent="-182880">
              <a:spcBef>
                <a:spcPts val="0"/>
              </a:spcBef>
              <a:spcAft>
                <a:spcPts val="600"/>
              </a:spcAft>
              <a:buClr>
                <a:srgbClr val="A50021"/>
              </a:buClr>
              <a:buSzPct val="125000"/>
              <a:buFont typeface="Arial" panose="020B0604020202020204" pitchFamily="34" charset="0"/>
              <a:buChar char="•"/>
            </a:pPr>
            <a:r>
              <a:rPr lang="en-US" sz="1300" dirty="0"/>
              <a:t>Biopreservative</a:t>
            </a:r>
            <a:endParaRPr lang="en-US" sz="1300" dirty="0" smtClean="0"/>
          </a:p>
        </p:txBody>
      </p:sp>
      <p:sp>
        <p:nvSpPr>
          <p:cNvPr id="4" name="Title 3"/>
          <p:cNvSpPr>
            <a:spLocks noGrp="1"/>
          </p:cNvSpPr>
          <p:nvPr>
            <p:ph type="ctrTitle"/>
          </p:nvPr>
        </p:nvSpPr>
        <p:spPr>
          <a:xfrm>
            <a:off x="316144" y="-64168"/>
            <a:ext cx="4417807" cy="1702160"/>
          </a:xfrm>
        </p:spPr>
        <p:txBody>
          <a:bodyPr>
            <a:noAutofit/>
          </a:bodyPr>
          <a:lstStyle/>
          <a:p>
            <a:pPr algn="ctr"/>
            <a:r>
              <a:rPr lang="en-US" sz="3400" b="1" dirty="0" smtClean="0">
                <a:solidFill>
                  <a:srgbClr val="7C4B3B"/>
                </a:solidFill>
              </a:rPr>
              <a:t>Bacteriocin With Novel Activity</a:t>
            </a:r>
            <a:endParaRPr lang="en-US" sz="3400" b="1" dirty="0">
              <a:solidFill>
                <a:srgbClr val="7C4B3B"/>
              </a:solidFill>
            </a:endParaRPr>
          </a:p>
        </p:txBody>
      </p:sp>
      <p:sp>
        <p:nvSpPr>
          <p:cNvPr id="7" name="Subtitle 4"/>
          <p:cNvSpPr txBox="1">
            <a:spLocks/>
          </p:cNvSpPr>
          <p:nvPr/>
        </p:nvSpPr>
        <p:spPr>
          <a:xfrm>
            <a:off x="797405" y="1884948"/>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An isolated and purified bacteriocin, thermophilin 110, produced by </a:t>
            </a:r>
            <a:r>
              <a:rPr lang="en-US" sz="1600" i="1" dirty="0">
                <a:solidFill>
                  <a:schemeClr val="tx1"/>
                </a:solidFill>
              </a:rPr>
              <a:t>Streptococcus thermophiles </a:t>
            </a:r>
            <a:r>
              <a:rPr lang="en-US" sz="1600" dirty="0">
                <a:solidFill>
                  <a:schemeClr val="tx1"/>
                </a:solidFill>
              </a:rPr>
              <a:t>strain 110 that kills and/or inhibits the growth of </a:t>
            </a:r>
            <a:r>
              <a:rPr lang="en-US" sz="1600" i="1" dirty="0">
                <a:solidFill>
                  <a:schemeClr val="tx1"/>
                </a:solidFill>
              </a:rPr>
              <a:t>Streptococcus pyogenes, Streptococcus mutans</a:t>
            </a:r>
            <a:r>
              <a:rPr lang="en-US" sz="1600" dirty="0">
                <a:solidFill>
                  <a:schemeClr val="tx1"/>
                </a:solidFill>
              </a:rPr>
              <a:t>, and/or </a:t>
            </a:r>
            <a:r>
              <a:rPr lang="en-US" sz="1600" i="1" dirty="0">
                <a:solidFill>
                  <a:schemeClr val="tx1"/>
                </a:solidFill>
              </a:rPr>
              <a:t>Propionibacterium acnes</a:t>
            </a:r>
            <a:r>
              <a:rPr lang="en-US" sz="1600" dirty="0">
                <a:solidFill>
                  <a:schemeClr val="tx1"/>
                </a:solidFill>
              </a:rPr>
              <a:t>. Thermophilin 110 is the first bacteriocin identified with this activity. </a:t>
            </a:r>
            <a:r>
              <a:rPr lang="en-US" sz="1600" b="1" dirty="0">
                <a:solidFill>
                  <a:schemeClr val="tx1"/>
                </a:solidFill>
              </a:rPr>
              <a:t> </a:t>
            </a:r>
            <a:endParaRPr lang="en-US" sz="1600" dirty="0">
              <a:solidFill>
                <a:schemeClr val="tx1"/>
              </a:solidFill>
            </a:endParaRPr>
          </a:p>
          <a:p>
            <a:r>
              <a:rPr lang="en-US" sz="1400" i="1" dirty="0">
                <a:solidFill>
                  <a:srgbClr val="3C2A18"/>
                </a:solidFill>
              </a:rPr>
              <a:t>(Life Sciences, Medical-Health)</a:t>
            </a: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102.14</a:t>
            </a:r>
            <a:endParaRPr lang="en-US" i="1" dirty="0">
              <a:solidFill>
                <a:srgbClr val="3C2A18"/>
              </a:solidFill>
            </a:endParaRPr>
          </a:p>
          <a:p>
            <a:r>
              <a:rPr lang="en-US" i="1" dirty="0" smtClean="0">
                <a:solidFill>
                  <a:srgbClr val="3C2A18"/>
                </a:solidFill>
              </a:rPr>
              <a:t>Contact: </a:t>
            </a:r>
            <a:r>
              <a:rPr lang="en-US" sz="1600" i="1" dirty="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1133378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6331872" y="2462463"/>
            <a:ext cx="4413071" cy="3473116"/>
          </a:xfrm>
        </p:spPr>
        <p:txBody>
          <a:bodyPr>
            <a:noAutofit/>
          </a:bodyPr>
          <a:lstStyle/>
          <a:p>
            <a:pPr>
              <a:spcBef>
                <a:spcPts val="0"/>
              </a:spcBef>
              <a:buClr>
                <a:srgbClr val="A50021"/>
              </a:buClr>
            </a:pPr>
            <a:r>
              <a:rPr lang="en-US" altLang="en-US" sz="1900" b="1" dirty="0" smtClean="0">
                <a:solidFill>
                  <a:srgbClr val="7C4B3B"/>
                </a:solidFill>
              </a:rPr>
              <a:t>Benefits</a:t>
            </a:r>
            <a:endParaRPr lang="en-US" altLang="en-US" sz="1900" b="1" dirty="0">
              <a:solidFill>
                <a:srgbClr val="7C4B3B"/>
              </a:solidFill>
            </a:endParaRPr>
          </a:p>
          <a:p>
            <a:pPr>
              <a:spcBef>
                <a:spcPts val="0"/>
              </a:spcBef>
              <a:buClr>
                <a:srgbClr val="A50021"/>
              </a:buClr>
            </a:pPr>
            <a:endParaRPr lang="en-US" sz="1100" dirty="0" smtClean="0"/>
          </a:p>
          <a:p>
            <a:pPr marL="285750" indent="-182880">
              <a:spcBef>
                <a:spcPts val="0"/>
              </a:spcBef>
              <a:spcAft>
                <a:spcPts val="600"/>
              </a:spcAft>
              <a:buClr>
                <a:srgbClr val="A50021"/>
              </a:buClr>
              <a:buSzPct val="125000"/>
              <a:buFont typeface="Arial" panose="020B0604020202020204" pitchFamily="34" charset="0"/>
              <a:buChar char="•"/>
            </a:pPr>
            <a:r>
              <a:rPr lang="en-US" sz="1100" dirty="0"/>
              <a:t>Quantitative and sensitive </a:t>
            </a:r>
            <a:r>
              <a:rPr lang="en-US" sz="1100" dirty="0" smtClean="0"/>
              <a:t>test</a:t>
            </a:r>
          </a:p>
          <a:p>
            <a:pPr marL="285750" indent="-182880">
              <a:spcBef>
                <a:spcPts val="0"/>
              </a:spcBef>
              <a:spcAft>
                <a:spcPts val="600"/>
              </a:spcAft>
              <a:buClr>
                <a:srgbClr val="A50021"/>
              </a:buClr>
              <a:buSzPct val="125000"/>
              <a:buFont typeface="Arial" panose="020B0604020202020204" pitchFamily="34" charset="0"/>
              <a:buChar char="•"/>
            </a:pPr>
            <a:r>
              <a:rPr lang="en-US" sz="1100" dirty="0"/>
              <a:t>Results obtained in 3 - 6 hours instead of days or </a:t>
            </a:r>
            <a:r>
              <a:rPr lang="en-US" sz="1100" dirty="0" smtClean="0"/>
              <a:t>weeks</a:t>
            </a:r>
          </a:p>
          <a:p>
            <a:pPr marL="285750" indent="-182880">
              <a:spcBef>
                <a:spcPts val="0"/>
              </a:spcBef>
              <a:spcAft>
                <a:spcPts val="600"/>
              </a:spcAft>
              <a:buClr>
                <a:srgbClr val="A50021"/>
              </a:buClr>
              <a:buSzPct val="125000"/>
              <a:buFont typeface="Arial" panose="020B0604020202020204" pitchFamily="34" charset="0"/>
              <a:buChar char="•"/>
            </a:pPr>
            <a:r>
              <a:rPr lang="en-US" sz="1100" dirty="0"/>
              <a:t>Continuous and rapid </a:t>
            </a:r>
            <a:r>
              <a:rPr lang="en-US" sz="1100" dirty="0" smtClean="0"/>
              <a:t>monitoring</a:t>
            </a:r>
          </a:p>
          <a:p>
            <a:pPr marL="285750" indent="-182880">
              <a:spcBef>
                <a:spcPts val="0"/>
              </a:spcBef>
              <a:spcAft>
                <a:spcPts val="600"/>
              </a:spcAft>
              <a:buClr>
                <a:srgbClr val="A50021"/>
              </a:buClr>
              <a:buSzPct val="125000"/>
              <a:buFont typeface="Arial" panose="020B0604020202020204" pitchFamily="34" charset="0"/>
              <a:buChar char="•"/>
            </a:pPr>
            <a:r>
              <a:rPr lang="en-US" sz="1100" dirty="0"/>
              <a:t>Assay food products directly</a:t>
            </a:r>
            <a:endParaRPr lang="en-US" sz="1100" dirty="0" smtClean="0"/>
          </a:p>
          <a:p>
            <a:pPr marL="102870">
              <a:spcBef>
                <a:spcPts val="0"/>
              </a:spcBef>
              <a:spcAft>
                <a:spcPts val="600"/>
              </a:spcAft>
              <a:buClr>
                <a:srgbClr val="A50021"/>
              </a:buClr>
              <a:buSzPct val="125000"/>
            </a:pPr>
            <a:r>
              <a:rPr lang="en-US" altLang="en-US" sz="1900" b="1" dirty="0" smtClean="0">
                <a:solidFill>
                  <a:schemeClr val="accent2">
                    <a:lumMod val="75000"/>
                  </a:schemeClr>
                </a:solidFill>
              </a:rPr>
              <a:t>Applications</a:t>
            </a:r>
          </a:p>
          <a:p>
            <a:pPr>
              <a:spcBef>
                <a:spcPts val="0"/>
              </a:spcBef>
              <a:buClr>
                <a:srgbClr val="A50021"/>
              </a:buClr>
            </a:pPr>
            <a:endParaRPr lang="en-US" altLang="en-US" sz="400" b="1" dirty="0">
              <a:solidFill>
                <a:schemeClr val="accent2">
                  <a:lumMod val="75000"/>
                </a:schemeClr>
              </a:solidFill>
            </a:endParaRPr>
          </a:p>
          <a:p>
            <a:pPr marL="285750" indent="-182880">
              <a:spcBef>
                <a:spcPts val="0"/>
              </a:spcBef>
              <a:spcAft>
                <a:spcPts val="600"/>
              </a:spcAft>
              <a:buClr>
                <a:srgbClr val="A50021"/>
              </a:buClr>
              <a:buSzPct val="125000"/>
              <a:buFont typeface="Arial" panose="020B0604020202020204" pitchFamily="34" charset="0"/>
              <a:buChar char="•"/>
            </a:pPr>
            <a:r>
              <a:rPr lang="en-US" sz="1100" dirty="0"/>
              <a:t>Safety monitoring of thermally or microwaved processed fruits and </a:t>
            </a:r>
            <a:r>
              <a:rPr lang="en-US" sz="1100" dirty="0" smtClean="0"/>
              <a:t>vegetables</a:t>
            </a:r>
          </a:p>
          <a:p>
            <a:pPr marL="285750" indent="-182880">
              <a:spcBef>
                <a:spcPts val="0"/>
              </a:spcBef>
              <a:spcAft>
                <a:spcPts val="600"/>
              </a:spcAft>
              <a:buClr>
                <a:srgbClr val="A50021"/>
              </a:buClr>
              <a:buSzPct val="125000"/>
              <a:buFont typeface="Arial" panose="020B0604020202020204" pitchFamily="34" charset="0"/>
              <a:buChar char="•"/>
            </a:pPr>
            <a:r>
              <a:rPr lang="en-US" sz="1100" dirty="0"/>
              <a:t>Assay kits to evaluate and/or determine the amount of inactivation of biological material in food products and objects (e.g. reusable medical and dental devices</a:t>
            </a:r>
            <a:r>
              <a:rPr lang="en-US" sz="1100" dirty="0" smtClean="0"/>
              <a:t>)</a:t>
            </a:r>
          </a:p>
          <a:p>
            <a:pPr marL="285750" indent="-182880">
              <a:spcBef>
                <a:spcPts val="0"/>
              </a:spcBef>
              <a:spcAft>
                <a:spcPts val="600"/>
              </a:spcAft>
              <a:buClr>
                <a:srgbClr val="A50021"/>
              </a:buClr>
              <a:buSzPct val="125000"/>
              <a:buFont typeface="Arial" panose="020B0604020202020204" pitchFamily="34" charset="0"/>
              <a:buChar char="•"/>
            </a:pPr>
            <a:r>
              <a:rPr lang="en-US" sz="1100" dirty="0"/>
              <a:t>Evaluate inactivation protocols and deviations in processing to reduce the amount of viable biological material in or on items</a:t>
            </a:r>
            <a:endParaRPr lang="en-US" sz="1100" dirty="0" smtClean="0"/>
          </a:p>
        </p:txBody>
      </p:sp>
      <p:sp>
        <p:nvSpPr>
          <p:cNvPr id="4" name="Title 3"/>
          <p:cNvSpPr>
            <a:spLocks noGrp="1"/>
          </p:cNvSpPr>
          <p:nvPr>
            <p:ph type="ctrTitle"/>
          </p:nvPr>
        </p:nvSpPr>
        <p:spPr>
          <a:xfrm>
            <a:off x="588858" y="782669"/>
            <a:ext cx="4417807" cy="1702160"/>
          </a:xfrm>
        </p:spPr>
        <p:txBody>
          <a:bodyPr>
            <a:noAutofit/>
          </a:bodyPr>
          <a:lstStyle/>
          <a:p>
            <a:pPr algn="ctr"/>
            <a:r>
              <a:rPr lang="en-US" sz="2400" b="1" dirty="0" smtClean="0">
                <a:solidFill>
                  <a:srgbClr val="7C4B3B"/>
                </a:solidFill>
              </a:rPr>
              <a:t>Novel Methods of Compositions </a:t>
            </a:r>
            <a:r>
              <a:rPr lang="en-US" sz="2400" b="1" dirty="0" smtClean="0">
                <a:solidFill>
                  <a:srgbClr val="7C4B3B"/>
                </a:solidFill>
              </a:rPr>
              <a:t>to </a:t>
            </a:r>
            <a:r>
              <a:rPr lang="en-US" sz="2400" b="1" dirty="0" smtClean="0">
                <a:solidFill>
                  <a:srgbClr val="7C4B3B"/>
                </a:solidFill>
              </a:rPr>
              <a:t>Evaluate and Determine Inactivation of Hazardous Biological Materials </a:t>
            </a:r>
            <a:endParaRPr lang="en-US" sz="2400" b="1" dirty="0">
              <a:solidFill>
                <a:srgbClr val="7C4B3B"/>
              </a:solidFill>
            </a:endParaRPr>
          </a:p>
        </p:txBody>
      </p:sp>
      <p:sp>
        <p:nvSpPr>
          <p:cNvPr id="7" name="Subtitle 4"/>
          <p:cNvSpPr txBox="1">
            <a:spLocks/>
          </p:cNvSpPr>
          <p:nvPr/>
        </p:nvSpPr>
        <p:spPr>
          <a:xfrm>
            <a:off x="588858" y="2671011"/>
            <a:ext cx="4413071" cy="4050631"/>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r>
              <a:rPr lang="en-US" sz="1600" dirty="0">
                <a:solidFill>
                  <a:schemeClr val="tx1"/>
                </a:solidFill>
              </a:rPr>
              <a:t>Assays to determine that foodborne bacterial pathogens and other hazardous biological materials are adequately inactivated in food products. These assays/kits are time-temperature integrator assays that determine the inactivation of microbial food safety hazards in samples by quantifying the degradation of mitochondrial DNA using qPCR.</a:t>
            </a:r>
          </a:p>
          <a:p>
            <a:r>
              <a:rPr lang="en-US" sz="1400" i="1" dirty="0">
                <a:solidFill>
                  <a:srgbClr val="3C2A18"/>
                </a:solidFill>
              </a:rPr>
              <a:t>(Life Sciences)</a:t>
            </a:r>
          </a:p>
          <a:p>
            <a:r>
              <a:rPr lang="en-US" sz="1600" dirty="0"/>
              <a:t/>
            </a:r>
            <a:br>
              <a:rPr lang="en-US" sz="1600" dirty="0"/>
            </a:br>
            <a:r>
              <a:rPr lang="en-US" i="1" dirty="0" smtClean="0">
                <a:solidFill>
                  <a:srgbClr val="3C2A18"/>
                </a:solidFill>
              </a:rPr>
              <a:t>Docket </a:t>
            </a:r>
            <a:r>
              <a:rPr lang="en-US" i="1" dirty="0">
                <a:solidFill>
                  <a:srgbClr val="3C2A18"/>
                </a:solidFill>
              </a:rPr>
              <a:t>No: </a:t>
            </a:r>
            <a:r>
              <a:rPr lang="en-US" i="1" dirty="0" smtClean="0">
                <a:solidFill>
                  <a:srgbClr val="3C2A18"/>
                </a:solidFill>
              </a:rPr>
              <a:t>42.13</a:t>
            </a:r>
            <a:endParaRPr lang="en-US" i="1" dirty="0">
              <a:solidFill>
                <a:srgbClr val="3C2A18"/>
              </a:solidFill>
            </a:endParaRPr>
          </a:p>
          <a:p>
            <a:r>
              <a:rPr lang="en-US" i="1" dirty="0" smtClean="0">
                <a:solidFill>
                  <a:srgbClr val="3C2A18"/>
                </a:solidFill>
              </a:rPr>
              <a:t>Contact: </a:t>
            </a:r>
            <a:r>
              <a:rPr lang="en-US" sz="1600" i="1" dirty="0">
                <a:solidFill>
                  <a:srgbClr val="3C2A18"/>
                </a:solidFill>
                <a:hlinkClick r:id="rId2"/>
              </a:rPr>
              <a:t>Jim.Poulos@ars.usda.gov</a:t>
            </a:r>
            <a:endParaRPr lang="en-US" sz="1600" i="1" dirty="0">
              <a:solidFill>
                <a:srgbClr val="3C2A18"/>
              </a:solidFill>
            </a:endParaRPr>
          </a:p>
          <a:p>
            <a:endParaRPr lang="en-US" sz="1600" i="1" dirty="0" smtClean="0">
              <a:solidFill>
                <a:srgbClr val="3C2A18"/>
              </a:solidFill>
            </a:endParaRPr>
          </a:p>
          <a:p>
            <a:endParaRPr lang="en-US" i="1" dirty="0">
              <a:solidFill>
                <a:srgbClr val="3C2A18"/>
              </a:solidFill>
            </a:endParaRPr>
          </a:p>
          <a:p>
            <a:pPr marL="285750" indent="-285750">
              <a:spcBef>
                <a:spcPts val="0"/>
              </a:spcBef>
              <a:spcAft>
                <a:spcPts val="600"/>
              </a:spcAft>
              <a:buClr>
                <a:srgbClr val="A50021"/>
              </a:buClr>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2850307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oduct overview presentation">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spDef>
      <a:spPr/>
      <a:bodyPr rtlCol="0" anchor="ctr"/>
      <a:lstStyle>
        <a:defPPr algn="ctr">
          <a:defRPr dirty="0"/>
        </a:defPPr>
      </a:lstStyle>
      <a:style>
        <a:lnRef idx="3">
          <a:schemeClr val="lt1"/>
        </a:lnRef>
        <a:fillRef idx="1">
          <a:schemeClr val="accent2"/>
        </a:fillRef>
        <a:effectRef idx="1">
          <a:schemeClr val="accent2"/>
        </a:effectRef>
        <a:fontRef idx="minor">
          <a:schemeClr val="lt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bg2"/>
          </a:solidFill>
        </a:ln>
      </a:spPr>
      <a:bodyPr wrap="square" rtlCol="0" anchor="ctr" anchorCtr="1">
        <a:spAutoFit/>
      </a:bodyPr>
      <a:lstStyle>
        <a:defPPr>
          <a:defRPr dirty="0"/>
        </a:defPPr>
      </a:lstStyle>
    </a:txDef>
  </a:objectDefaults>
  <a:extraClrSchemeLst/>
  <a:extLst>
    <a:ext uri="{05A4C25C-085E-4340-85A3-A5531E510DB2}">
      <thm15:themeFamily xmlns:thm15="http://schemas.microsoft.com/office/thememl/2012/main" name="Product overview presentation" id="{6ACF8B74-772D-4D90-B191-4261B820ED3A}" vid="{C96F654D-C5F0-4A1D-9AEE-172CC6481E1A}"/>
    </a:ext>
  </a:extLst>
</a:theme>
</file>

<file path=ppt/theme/theme2.xml><?xml version="1.0" encoding="utf-8"?>
<a:theme xmlns:a="http://schemas.openxmlformats.org/drawingml/2006/main" name="Office Theme">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Yellow 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AE9961A-FBB7-489A-81A4-8F8F99419F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Business product overview presentation</Template>
  <TotalTime>1243</TotalTime>
  <Words>1628</Words>
  <Application>Microsoft Office PowerPoint</Application>
  <PresentationFormat>Widescreen</PresentationFormat>
  <Paragraphs>186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Century Gothic</vt:lpstr>
      <vt:lpstr>Wingdings 2</vt:lpstr>
      <vt:lpstr>Product overview presentation</vt:lpstr>
      <vt:lpstr>Chlorine Dioxide Gas Releasing Package Insert for Enhancing Microbial Safety of Food and Non-Food</vt:lpstr>
      <vt:lpstr>System for Cleaning Fresh and Fresh-Cut Produce</vt:lpstr>
      <vt:lpstr>Novel Methods and Compositions to Evaluate and Determine Inactivation of Hazardous Biological Materials</vt:lpstr>
      <vt:lpstr>Methods for Preparing Phenolic Branched Chain Alkyl Fatty Acids or Esters Thereof and Methods for Killing Microorganisms</vt:lpstr>
      <vt:lpstr>Use of Phyllosphere Associated Lactic Acid Bacteria as Biocontrol Agents to Reduce Bacterial Growth on Fresh Produce</vt:lpstr>
      <vt:lpstr>Micro-Fluidic Mixer and Method of Determining Pathogen Inactivation Via Antimicrobial Solutions</vt:lpstr>
      <vt:lpstr>Methods of Producing an Antimicrobial Solution and Methods for Reducing Bacteria on Produce and/or Minimizing Enzymatic Browning of Produce</vt:lpstr>
      <vt:lpstr>Bacteriocin With Novel Activity</vt:lpstr>
      <vt:lpstr>Novel Methods of Compositions to Evaluate and Determine Inactivation of Hazardous Biological Materials </vt:lpstr>
      <vt:lpstr>High-Affinity Monoclonal Antibodies for Botulinum Toxin Type B </vt:lpstr>
      <vt:lpstr>Electrospun Casein Fibers and Fiberous Membranes</vt:lpstr>
    </vt:vector>
  </TitlesOfParts>
  <Company>USDA/ARS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Mutated Salmonella Enterica</dc:title>
  <dc:creator>Repoza, Melissa</dc:creator>
  <cp:keywords/>
  <cp:lastModifiedBy>Cohn, Cathleen - ARS</cp:lastModifiedBy>
  <cp:revision>276</cp:revision>
  <dcterms:created xsi:type="dcterms:W3CDTF">2016-11-08T12:53:12Z</dcterms:created>
  <dcterms:modified xsi:type="dcterms:W3CDTF">2017-12-11T22:42:09Z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TC034605439991</vt:lpwstr>
  </property>
</Properties>
</file>